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348" r:id="rId2"/>
    <p:sldId id="340" r:id="rId3"/>
    <p:sldId id="385" r:id="rId4"/>
    <p:sldId id="386" r:id="rId5"/>
    <p:sldId id="387" r:id="rId6"/>
    <p:sldId id="320" r:id="rId7"/>
    <p:sldId id="393" r:id="rId8"/>
    <p:sldId id="341" r:id="rId9"/>
    <p:sldId id="309" r:id="rId10"/>
    <p:sldId id="390" r:id="rId11"/>
    <p:sldId id="391" r:id="rId12"/>
    <p:sldId id="392" r:id="rId13"/>
    <p:sldId id="394" r:id="rId14"/>
    <p:sldId id="395" r:id="rId15"/>
    <p:sldId id="396" r:id="rId16"/>
    <p:sldId id="397" r:id="rId17"/>
    <p:sldId id="398" r:id="rId18"/>
    <p:sldId id="399" r:id="rId19"/>
    <p:sldId id="400" r:id="rId20"/>
    <p:sldId id="401" r:id="rId21"/>
    <p:sldId id="389" r:id="rId22"/>
    <p:sldId id="402" r:id="rId23"/>
    <p:sldId id="403" r:id="rId24"/>
    <p:sldId id="404" r:id="rId25"/>
    <p:sldId id="311" r:id="rId26"/>
    <p:sldId id="349" r:id="rId27"/>
  </p:sldIdLst>
  <p:sldSz cx="12190413" cy="6859588"/>
  <p:notesSz cx="6858000" cy="9144000"/>
  <p:defaultTex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835" algn="l" defTabSz="1219200" rtl="0" eaLnBrk="1" latinLnBrk="0" hangingPunct="1">
      <a:defRPr sz="2400" kern="1200">
        <a:solidFill>
          <a:schemeClr val="tx1"/>
        </a:solidFill>
        <a:latin typeface="+mn-lt"/>
        <a:ea typeface="+mn-ea"/>
        <a:cs typeface="+mn-cs"/>
      </a:defRPr>
    </a:lvl3pPr>
    <a:lvl4pPr marL="1829435" algn="l" defTabSz="1219200" rtl="0" eaLnBrk="1" latinLnBrk="0" hangingPunct="1">
      <a:defRPr sz="2400" kern="1200">
        <a:solidFill>
          <a:schemeClr val="tx1"/>
        </a:solidFill>
        <a:latin typeface="+mn-lt"/>
        <a:ea typeface="+mn-ea"/>
        <a:cs typeface="+mn-cs"/>
      </a:defRPr>
    </a:lvl4pPr>
    <a:lvl5pPr marL="2439035" algn="l" defTabSz="1219200" rtl="0" eaLnBrk="1" latinLnBrk="0" hangingPunct="1">
      <a:defRPr sz="2400" kern="1200">
        <a:solidFill>
          <a:schemeClr val="tx1"/>
        </a:solidFill>
        <a:latin typeface="+mn-lt"/>
        <a:ea typeface="+mn-ea"/>
        <a:cs typeface="+mn-cs"/>
      </a:defRPr>
    </a:lvl5pPr>
    <a:lvl6pPr marL="3049270" algn="l" defTabSz="1219200" rtl="0" eaLnBrk="1" latinLnBrk="0" hangingPunct="1">
      <a:defRPr sz="2400" kern="1200">
        <a:solidFill>
          <a:schemeClr val="tx1"/>
        </a:solidFill>
        <a:latin typeface="+mn-lt"/>
        <a:ea typeface="+mn-ea"/>
        <a:cs typeface="+mn-cs"/>
      </a:defRPr>
    </a:lvl6pPr>
    <a:lvl7pPr marL="3658870" algn="l" defTabSz="1219200" rtl="0" eaLnBrk="1" latinLnBrk="0" hangingPunct="1">
      <a:defRPr sz="2400" kern="1200">
        <a:solidFill>
          <a:schemeClr val="tx1"/>
        </a:solidFill>
        <a:latin typeface="+mn-lt"/>
        <a:ea typeface="+mn-ea"/>
        <a:cs typeface="+mn-cs"/>
      </a:defRPr>
    </a:lvl7pPr>
    <a:lvl8pPr marL="4268470" algn="l" defTabSz="1219200" rtl="0" eaLnBrk="1" latinLnBrk="0" hangingPunct="1">
      <a:defRPr sz="2400" kern="1200">
        <a:solidFill>
          <a:schemeClr val="tx1"/>
        </a:solidFill>
        <a:latin typeface="+mn-lt"/>
        <a:ea typeface="+mn-ea"/>
        <a:cs typeface="+mn-cs"/>
      </a:defRPr>
    </a:lvl8pPr>
    <a:lvl9pPr marL="4878705" algn="l" defTabSz="121920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6">
          <p15:clr>
            <a:srgbClr val="A4A3A4"/>
          </p15:clr>
        </p15:guide>
        <p15:guide id="2" pos="3840">
          <p15:clr>
            <a:srgbClr val="A4A3A4"/>
          </p15:clr>
        </p15:guide>
      </p15:sldGuideLst>
    </p:ext>
    <p:ext uri="{2D200454-40CA-4A62-9FC3-DE9A4176ACB9}">
      <p15:notesGuideLst xmlns:p15="http://schemas.microsoft.com/office/powerpoint/2012/main">
        <p15:guide id="1" orient="horz" pos="2874">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DA2"/>
    <a:srgbClr val="005292"/>
    <a:srgbClr val="70BDD2"/>
    <a:srgbClr val="1C55C6"/>
    <a:srgbClr val="FFC400"/>
    <a:srgbClr val="FFD347"/>
    <a:srgbClr val="FFC91D"/>
    <a:srgbClr val="0071C1"/>
    <a:srgbClr val="414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40" autoAdjust="0"/>
    <p:restoredTop sz="73004" autoAdjust="0"/>
  </p:normalViewPr>
  <p:slideViewPr>
    <p:cSldViewPr>
      <p:cViewPr>
        <p:scale>
          <a:sx n="80" d="100"/>
          <a:sy n="80" d="100"/>
        </p:scale>
        <p:origin x="352" y="296"/>
      </p:cViewPr>
      <p:guideLst>
        <p:guide orient="horz" pos="2156"/>
        <p:guide pos="3840"/>
      </p:guideLst>
    </p:cSldViewPr>
  </p:slideViewPr>
  <p:notesTextViewPr>
    <p:cViewPr>
      <p:scale>
        <a:sx n="1" d="1"/>
        <a:sy n="1" d="1"/>
      </p:scale>
      <p:origin x="0" y="0"/>
    </p:cViewPr>
  </p:notesTextViewPr>
  <p:sorterViewPr>
    <p:cViewPr>
      <p:scale>
        <a:sx n="130" d="100"/>
        <a:sy n="130" d="100"/>
      </p:scale>
      <p:origin x="0" y="0"/>
    </p:cViewPr>
  </p:sorterViewPr>
  <p:notesViewPr>
    <p:cSldViewPr showGuides="1">
      <p:cViewPr varScale="1">
        <p:scale>
          <a:sx n="90" d="100"/>
          <a:sy n="90" d="100"/>
        </p:scale>
        <p:origin x="2632" y="216"/>
      </p:cViewPr>
      <p:guideLst>
        <p:guide orient="horz" pos="2874"/>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1A74CB2-8E31-4029-8803-9E8EFAC84806}" type="datetimeFigureOut">
              <a:rPr lang="zh-CN" altLang="en-US" smtClean="0"/>
              <a:t>2019/9/11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D2905A-B2DB-4CD1-A0EE-81E2CDE5EE4A}" type="slidenum">
              <a:rPr lang="zh-CN" altLang="en-US" smtClean="0"/>
              <a:t>‹#›</a:t>
            </a:fld>
            <a:endParaRPr lang="zh-CN" altLang="en-US"/>
          </a:p>
        </p:txBody>
      </p:sp>
    </p:spTree>
    <p:extLst>
      <p:ext uri="{BB962C8B-B14F-4D97-AF65-F5344CB8AC3E}">
        <p14:creationId xmlns:p14="http://schemas.microsoft.com/office/powerpoint/2010/main" val="110294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62AE03-6EE8-41FD-8A37-86C6BC5E264F}" type="datetimeFigureOut">
              <a:rPr lang="zh-CN" altLang="en-US" smtClean="0"/>
              <a:t>2019/9/11</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1FD59-C920-460C-B1C9-0346C59420B0}" type="slidenum">
              <a:rPr lang="zh-CN" altLang="en-US" smtClean="0"/>
              <a:t>‹#›</a:t>
            </a:fld>
            <a:endParaRPr lang="zh-CN" altLang="en-US"/>
          </a:p>
        </p:txBody>
      </p:sp>
    </p:spTree>
    <p:extLst>
      <p:ext uri="{BB962C8B-B14F-4D97-AF65-F5344CB8AC3E}">
        <p14:creationId xmlns:p14="http://schemas.microsoft.com/office/powerpoint/2010/main" val="914664173"/>
      </p:ext>
    </p:extLst>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835" algn="l" defTabSz="1219200" rtl="0" eaLnBrk="1" latinLnBrk="0" hangingPunct="1">
      <a:defRPr sz="1600" kern="1200">
        <a:solidFill>
          <a:schemeClr val="tx1"/>
        </a:solidFill>
        <a:latin typeface="+mn-lt"/>
        <a:ea typeface="+mn-ea"/>
        <a:cs typeface="+mn-cs"/>
      </a:defRPr>
    </a:lvl3pPr>
    <a:lvl4pPr marL="1829435" algn="l" defTabSz="1219200" rtl="0" eaLnBrk="1" latinLnBrk="0" hangingPunct="1">
      <a:defRPr sz="1600" kern="1200">
        <a:solidFill>
          <a:schemeClr val="tx1"/>
        </a:solidFill>
        <a:latin typeface="+mn-lt"/>
        <a:ea typeface="+mn-ea"/>
        <a:cs typeface="+mn-cs"/>
      </a:defRPr>
    </a:lvl4pPr>
    <a:lvl5pPr marL="2439035" algn="l" defTabSz="1219200" rtl="0" eaLnBrk="1" latinLnBrk="0" hangingPunct="1">
      <a:defRPr sz="1600" kern="1200">
        <a:solidFill>
          <a:schemeClr val="tx1"/>
        </a:solidFill>
        <a:latin typeface="+mn-lt"/>
        <a:ea typeface="+mn-ea"/>
        <a:cs typeface="+mn-cs"/>
      </a:defRPr>
    </a:lvl5pPr>
    <a:lvl6pPr marL="3049270" algn="l" defTabSz="1219200" rtl="0" eaLnBrk="1" latinLnBrk="0" hangingPunct="1">
      <a:defRPr sz="1600" kern="1200">
        <a:solidFill>
          <a:schemeClr val="tx1"/>
        </a:solidFill>
        <a:latin typeface="+mn-lt"/>
        <a:ea typeface="+mn-ea"/>
        <a:cs typeface="+mn-cs"/>
      </a:defRPr>
    </a:lvl6pPr>
    <a:lvl7pPr marL="3658870" algn="l" defTabSz="1219200" rtl="0" eaLnBrk="1" latinLnBrk="0" hangingPunct="1">
      <a:defRPr sz="1600" kern="1200">
        <a:solidFill>
          <a:schemeClr val="tx1"/>
        </a:solidFill>
        <a:latin typeface="+mn-lt"/>
        <a:ea typeface="+mn-ea"/>
        <a:cs typeface="+mn-cs"/>
      </a:defRPr>
    </a:lvl7pPr>
    <a:lvl8pPr marL="4268470" algn="l" defTabSz="1219200" rtl="0" eaLnBrk="1" latinLnBrk="0" hangingPunct="1">
      <a:defRPr sz="1600" kern="1200">
        <a:solidFill>
          <a:schemeClr val="tx1"/>
        </a:solidFill>
        <a:latin typeface="+mn-lt"/>
        <a:ea typeface="+mn-ea"/>
        <a:cs typeface="+mn-cs"/>
      </a:defRPr>
    </a:lvl8pPr>
    <a:lvl9pPr marL="487870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a:t>
            </a:fld>
            <a:endParaRPr lang="zh-CN" altLang="en-US"/>
          </a:p>
        </p:txBody>
      </p:sp>
    </p:spTree>
    <p:extLst>
      <p:ext uri="{BB962C8B-B14F-4D97-AF65-F5344CB8AC3E}">
        <p14:creationId xmlns:p14="http://schemas.microsoft.com/office/powerpoint/2010/main" val="1072810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10</a:t>
            </a:fld>
            <a:endParaRPr lang="zh-CN" altLang="en-US"/>
          </a:p>
        </p:txBody>
      </p:sp>
    </p:spTree>
    <p:extLst>
      <p:ext uri="{BB962C8B-B14F-4D97-AF65-F5344CB8AC3E}">
        <p14:creationId xmlns:p14="http://schemas.microsoft.com/office/powerpoint/2010/main" val="100466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11</a:t>
            </a:fld>
            <a:endParaRPr lang="zh-CN" altLang="en-US"/>
          </a:p>
        </p:txBody>
      </p:sp>
    </p:spTree>
    <p:extLst>
      <p:ext uri="{BB962C8B-B14F-4D97-AF65-F5344CB8AC3E}">
        <p14:creationId xmlns:p14="http://schemas.microsoft.com/office/powerpoint/2010/main" val="1322655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12</a:t>
            </a:fld>
            <a:endParaRPr lang="zh-CN" altLang="en-US"/>
          </a:p>
        </p:txBody>
      </p:sp>
    </p:spTree>
    <p:extLst>
      <p:ext uri="{BB962C8B-B14F-4D97-AF65-F5344CB8AC3E}">
        <p14:creationId xmlns:p14="http://schemas.microsoft.com/office/powerpoint/2010/main" val="1501076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13</a:t>
            </a:fld>
            <a:endParaRPr lang="zh-CN" altLang="en-US" dirty="0"/>
          </a:p>
        </p:txBody>
      </p:sp>
    </p:spTree>
    <p:extLst>
      <p:ext uri="{BB962C8B-B14F-4D97-AF65-F5344CB8AC3E}">
        <p14:creationId xmlns:p14="http://schemas.microsoft.com/office/powerpoint/2010/main" val="624521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en" altLang="zh-CN" dirty="0" err="1"/>
              <a:t>Three.js</a:t>
            </a:r>
            <a:r>
              <a:rPr lang="en" altLang="zh-CN" dirty="0"/>
              <a:t> </a:t>
            </a:r>
            <a:r>
              <a:rPr lang="zh-CN" altLang="en-US" dirty="0"/>
              <a:t>是一款开源的 </a:t>
            </a:r>
            <a:r>
              <a:rPr lang="en" altLang="zh-CN" dirty="0" err="1"/>
              <a:t>webGL</a:t>
            </a:r>
            <a:r>
              <a:rPr lang="en" altLang="zh-CN" dirty="0"/>
              <a:t> </a:t>
            </a:r>
            <a:r>
              <a:rPr lang="zh-CN" altLang="en-US" dirty="0"/>
              <a:t>框架</a:t>
            </a:r>
            <a:r>
              <a:rPr lang="en-US" altLang="zh-CN" dirty="0"/>
              <a:t>.</a:t>
            </a:r>
            <a:r>
              <a:rPr lang="zh-CN" altLang="en-US" dirty="0"/>
              <a:t> 它以简单、直观的方式封装了 </a:t>
            </a:r>
            <a:r>
              <a:rPr lang="en-US" altLang="zh-CN" dirty="0"/>
              <a:t>3D </a:t>
            </a:r>
            <a:r>
              <a:rPr lang="zh-CN" altLang="en-US" dirty="0"/>
              <a:t>图形编程中常用的对象</a:t>
            </a:r>
            <a:r>
              <a:rPr lang="en-US" altLang="zh-CN" dirty="0"/>
              <a:t>,</a:t>
            </a:r>
            <a:r>
              <a:rPr lang="zh-CN" altLang="en-US" dirty="0"/>
              <a:t>并且在开发中使用了很多图形引擎的高级技巧，极大地提高了性能</a:t>
            </a:r>
            <a:r>
              <a:rPr lang="en-US" altLang="zh-CN" dirty="0"/>
              <a:t>.</a:t>
            </a:r>
            <a:r>
              <a:rPr lang="zh-CN" altLang="en-US" dirty="0"/>
              <a:t>另外，由于内置了很多常用对象和极易上手的工具，</a:t>
            </a:r>
            <a:r>
              <a:rPr lang="en-US" altLang="zh-CN" dirty="0" err="1"/>
              <a:t>Three.js</a:t>
            </a:r>
            <a:r>
              <a:rPr lang="en-US" altLang="zh-CN" dirty="0"/>
              <a:t> </a:t>
            </a:r>
            <a:r>
              <a:rPr lang="zh-CN" altLang="en-US" dirty="0"/>
              <a:t>的功能也非常强大</a:t>
            </a:r>
            <a:endParaRPr lang="en-US" altLang="zh-CN" dirty="0"/>
          </a:p>
          <a:p>
            <a:pPr marL="0" marR="0" lvl="0" indent="0" algn="l" defTabSz="1219200" rtl="0" eaLnBrk="1" fontAlgn="auto" latinLnBrk="0" hangingPunct="1">
              <a:lnSpc>
                <a:spcPct val="100000"/>
              </a:lnSpc>
              <a:spcBef>
                <a:spcPts val="0"/>
              </a:spcBef>
              <a:spcAft>
                <a:spcPts val="0"/>
              </a:spcAft>
              <a:buClrTx/>
              <a:buSzTx/>
              <a:buFontTx/>
              <a:buNone/>
              <a:tabLst/>
              <a:defRPr/>
            </a:pPr>
            <a:endParaRPr lang="zh-CN" altLang="en-US" sz="1100" dirty="0">
              <a:solidFill>
                <a:sysClr val="windowText" lastClr="000000"/>
              </a:solidFill>
              <a:latin typeface="微软雅黑" panose="020B0503020204020204" pitchFamily="34" charset="-122"/>
              <a:ea typeface="微软雅黑" panose="020B0503020204020204" pitchFamily="34" charset="-122"/>
            </a:endParaRPr>
          </a:p>
          <a:p>
            <a:r>
              <a:rPr lang="en-US" altLang="zh-CN" dirty="0"/>
              <a:t>WebGL </a:t>
            </a:r>
            <a:r>
              <a:rPr lang="zh-CN" altLang="en-US" dirty="0"/>
              <a:t>原生 </a:t>
            </a:r>
            <a:r>
              <a:rPr lang="en-US" altLang="zh-CN" dirty="0"/>
              <a:t>API </a:t>
            </a:r>
            <a:r>
              <a:rPr lang="zh-CN" altLang="en-US" dirty="0"/>
              <a:t>是一种非常低级的接口，而且还需要一些数学和图形学的相关技术。对于没有相关基础的人来说，入门真的很难，</a:t>
            </a:r>
            <a:r>
              <a:rPr lang="en-US" altLang="zh-CN" dirty="0" err="1"/>
              <a:t>Three.js</a:t>
            </a:r>
            <a:r>
              <a:rPr lang="en-US" altLang="zh-CN" dirty="0"/>
              <a:t> </a:t>
            </a:r>
            <a:r>
              <a:rPr lang="zh-CN" altLang="en-US" dirty="0"/>
              <a:t>将入门的门槛降低了一大截，对 </a:t>
            </a:r>
            <a:r>
              <a:rPr lang="en-US" altLang="zh-CN" dirty="0"/>
              <a:t>WebGL </a:t>
            </a:r>
            <a:r>
              <a:rPr lang="zh-CN" altLang="en-US" dirty="0"/>
              <a:t>进行封装，简化我们创建三维动画场景的过程。只要你有一定的 </a:t>
            </a:r>
            <a:r>
              <a:rPr lang="en-US" altLang="zh-CN" dirty="0"/>
              <a:t>JavaScript </a:t>
            </a:r>
            <a:r>
              <a:rPr lang="zh-CN" altLang="en-US" dirty="0"/>
              <a:t>基础，有一定的前端经验，我坚信，用不了多长时间，三维制作会变得很简单。</a:t>
            </a:r>
          </a:p>
          <a:p>
            <a:endParaRPr lang="zh-CN" altLang="en-US" dirty="0"/>
          </a:p>
          <a:p>
            <a:r>
              <a:rPr lang="zh-CN" altLang="en-US" dirty="0"/>
              <a:t>用最简单的一句话概括：</a:t>
            </a:r>
            <a:r>
              <a:rPr lang="en-US" altLang="zh-CN" dirty="0"/>
              <a:t>WebGL </a:t>
            </a:r>
            <a:r>
              <a:rPr lang="zh-CN" altLang="en-US" dirty="0"/>
              <a:t>和 </a:t>
            </a:r>
            <a:r>
              <a:rPr lang="en-US" altLang="zh-CN" dirty="0" err="1"/>
              <a:t>Three.js</a:t>
            </a:r>
            <a:r>
              <a:rPr lang="en-US" altLang="zh-CN" dirty="0"/>
              <a:t> </a:t>
            </a:r>
            <a:r>
              <a:rPr lang="zh-CN" altLang="en-US" dirty="0"/>
              <a:t>的关系，相当于 </a:t>
            </a:r>
            <a:r>
              <a:rPr lang="en-US" altLang="zh-CN" dirty="0"/>
              <a:t>JavaScript </a:t>
            </a:r>
            <a:r>
              <a:rPr lang="zh-CN" altLang="en-US" dirty="0"/>
              <a:t>和 </a:t>
            </a:r>
            <a:r>
              <a:rPr lang="en-US" altLang="zh-CN" dirty="0"/>
              <a:t>jQuery </a:t>
            </a:r>
            <a:r>
              <a:rPr lang="zh-CN" altLang="en-US" dirty="0"/>
              <a:t>的关系。</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14</a:t>
            </a:fld>
            <a:endParaRPr lang="zh-CN" altLang="en-US"/>
          </a:p>
        </p:txBody>
      </p:sp>
    </p:spTree>
    <p:extLst>
      <p:ext uri="{BB962C8B-B14F-4D97-AF65-F5344CB8AC3E}">
        <p14:creationId xmlns:p14="http://schemas.microsoft.com/office/powerpoint/2010/main" val="1229001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15</a:t>
            </a:fld>
            <a:endParaRPr lang="zh-CN" altLang="en-US"/>
          </a:p>
        </p:txBody>
      </p:sp>
    </p:spTree>
    <p:extLst>
      <p:ext uri="{BB962C8B-B14F-4D97-AF65-F5344CB8AC3E}">
        <p14:creationId xmlns:p14="http://schemas.microsoft.com/office/powerpoint/2010/main" val="2350097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r>
              <a:rPr lang="zh-CN" altLang="en-US" sz="1600" b="0" i="0" kern="1200" dirty="0">
                <a:solidFill>
                  <a:schemeClr val="tx1"/>
                </a:solidFill>
                <a:effectLst/>
                <a:latin typeface="+mn-lt"/>
                <a:ea typeface="+mn-ea"/>
                <a:cs typeface="+mn-cs"/>
              </a:rPr>
              <a:t>在</a:t>
            </a:r>
            <a:r>
              <a:rPr lang="en" altLang="zh-CN" sz="1600" b="0" i="0" kern="1200" dirty="0" err="1">
                <a:solidFill>
                  <a:schemeClr val="tx1"/>
                </a:solidFill>
                <a:effectLst/>
                <a:latin typeface="+mn-lt"/>
                <a:ea typeface="+mn-ea"/>
                <a:cs typeface="+mn-cs"/>
              </a:rPr>
              <a:t>Threejs</a:t>
            </a:r>
            <a:r>
              <a:rPr lang="zh-CN" altLang="en-US" sz="1600" b="0" i="0" kern="1200" dirty="0">
                <a:solidFill>
                  <a:schemeClr val="tx1"/>
                </a:solidFill>
                <a:effectLst/>
                <a:latin typeface="+mn-lt"/>
                <a:ea typeface="+mn-ea"/>
                <a:cs typeface="+mn-cs"/>
              </a:rPr>
              <a:t>中相机的表示是</a:t>
            </a:r>
            <a:r>
              <a:rPr lang="en" altLang="zh-CN" sz="1600" b="0" i="0" kern="1200" dirty="0" err="1">
                <a:solidFill>
                  <a:schemeClr val="tx1"/>
                </a:solidFill>
                <a:effectLst/>
                <a:latin typeface="+mn-lt"/>
                <a:ea typeface="+mn-ea"/>
                <a:cs typeface="+mn-cs"/>
              </a:rPr>
              <a:t>THREE.Camera</a:t>
            </a:r>
            <a:r>
              <a:rPr lang="zh-CN" altLang="en" sz="1600" b="0" i="0" kern="1200" dirty="0">
                <a:solidFill>
                  <a:schemeClr val="tx1"/>
                </a:solidFill>
                <a:effectLst/>
                <a:latin typeface="+mn-lt"/>
                <a:ea typeface="+mn-ea"/>
                <a:cs typeface="+mn-cs"/>
              </a:rPr>
              <a:t>，</a:t>
            </a:r>
            <a:r>
              <a:rPr lang="zh-CN" altLang="en-US" sz="1600" b="0" i="0" kern="1200" dirty="0">
                <a:solidFill>
                  <a:schemeClr val="tx1"/>
                </a:solidFill>
                <a:effectLst/>
                <a:latin typeface="+mn-lt"/>
                <a:ea typeface="+mn-ea"/>
                <a:cs typeface="+mn-cs"/>
              </a:rPr>
              <a:t>它是相机的抽象基类，其子类有两种相机，分别是正投影相机</a:t>
            </a:r>
            <a:r>
              <a:rPr lang="en" altLang="zh-CN" sz="1600" b="0" i="0" kern="1200" dirty="0" err="1">
                <a:solidFill>
                  <a:schemeClr val="tx1"/>
                </a:solidFill>
                <a:effectLst/>
                <a:latin typeface="+mn-lt"/>
                <a:ea typeface="+mn-ea"/>
                <a:cs typeface="+mn-cs"/>
              </a:rPr>
              <a:t>THREE.OrthographicCamera</a:t>
            </a:r>
            <a:r>
              <a:rPr lang="zh-CN" altLang="en-US" sz="1600" b="0" i="0" kern="1200" dirty="0">
                <a:solidFill>
                  <a:schemeClr val="tx1"/>
                </a:solidFill>
                <a:effectLst/>
                <a:latin typeface="+mn-lt"/>
                <a:ea typeface="+mn-ea"/>
                <a:cs typeface="+mn-cs"/>
              </a:rPr>
              <a:t>和透视投影相机</a:t>
            </a:r>
            <a:r>
              <a:rPr lang="en" altLang="zh-CN" sz="1600" b="0" i="0" kern="1200" dirty="0" err="1">
                <a:solidFill>
                  <a:schemeClr val="tx1"/>
                </a:solidFill>
                <a:effectLst/>
                <a:latin typeface="+mn-lt"/>
                <a:ea typeface="+mn-ea"/>
                <a:cs typeface="+mn-cs"/>
              </a:rPr>
              <a:t>THREE.PerspectiveCamera</a:t>
            </a:r>
            <a:r>
              <a:rPr lang="zh-CN" altLang="en" sz="1600" b="0" i="0" kern="1200" dirty="0">
                <a:solidFill>
                  <a:schemeClr val="tx1"/>
                </a:solidFill>
                <a:effectLst/>
                <a:latin typeface="+mn-lt"/>
                <a:ea typeface="+mn-ea"/>
                <a:cs typeface="+mn-cs"/>
              </a:rPr>
              <a:t>。</a:t>
            </a:r>
            <a:r>
              <a:rPr lang="zh-CN" altLang="en-US" sz="1600" b="0" i="0" kern="1200" dirty="0">
                <a:solidFill>
                  <a:schemeClr val="tx1"/>
                </a:solidFill>
                <a:effectLst/>
                <a:latin typeface="+mn-lt"/>
                <a:ea typeface="+mn-ea"/>
                <a:cs typeface="+mn-cs"/>
              </a:rPr>
              <a:t>类图如下所示：</a:t>
            </a: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16</a:t>
            </a:fld>
            <a:endParaRPr lang="zh-CN" altLang="en-US"/>
          </a:p>
        </p:txBody>
      </p:sp>
    </p:spTree>
    <p:extLst>
      <p:ext uri="{BB962C8B-B14F-4D97-AF65-F5344CB8AC3E}">
        <p14:creationId xmlns:p14="http://schemas.microsoft.com/office/powerpoint/2010/main" val="4230287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17</a:t>
            </a:fld>
            <a:endParaRPr lang="zh-CN" altLang="en-US"/>
          </a:p>
        </p:txBody>
      </p:sp>
    </p:spTree>
    <p:extLst>
      <p:ext uri="{BB962C8B-B14F-4D97-AF65-F5344CB8AC3E}">
        <p14:creationId xmlns:p14="http://schemas.microsoft.com/office/powerpoint/2010/main" val="430805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18</a:t>
            </a:fld>
            <a:endParaRPr lang="zh-CN" altLang="en-US"/>
          </a:p>
        </p:txBody>
      </p:sp>
    </p:spTree>
    <p:extLst>
      <p:ext uri="{BB962C8B-B14F-4D97-AF65-F5344CB8AC3E}">
        <p14:creationId xmlns:p14="http://schemas.microsoft.com/office/powerpoint/2010/main" val="2873474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pPr marL="0" marR="0" lvl="0" indent="0" algn="l" defTabSz="12192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19</a:t>
            </a:fld>
            <a:endParaRPr lang="zh-CN" altLang="en-US"/>
          </a:p>
        </p:txBody>
      </p:sp>
    </p:spTree>
    <p:extLst>
      <p:ext uri="{BB962C8B-B14F-4D97-AF65-F5344CB8AC3E}">
        <p14:creationId xmlns:p14="http://schemas.microsoft.com/office/powerpoint/2010/main" val="868328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a:t>
            </a:fld>
            <a:endParaRPr lang="zh-CN" altLang="en-US" dirty="0"/>
          </a:p>
        </p:txBody>
      </p:sp>
    </p:spTree>
    <p:extLst>
      <p:ext uri="{BB962C8B-B14F-4D97-AF65-F5344CB8AC3E}">
        <p14:creationId xmlns:p14="http://schemas.microsoft.com/office/powerpoint/2010/main" val="744039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20</a:t>
            </a:fld>
            <a:endParaRPr lang="zh-CN" altLang="en-US" dirty="0"/>
          </a:p>
        </p:txBody>
      </p:sp>
    </p:spTree>
    <p:extLst>
      <p:ext uri="{BB962C8B-B14F-4D97-AF65-F5344CB8AC3E}">
        <p14:creationId xmlns:p14="http://schemas.microsoft.com/office/powerpoint/2010/main" val="2271162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21</a:t>
            </a:fld>
            <a:endParaRPr lang="zh-CN" altLang="en-US"/>
          </a:p>
        </p:txBody>
      </p:sp>
    </p:spTree>
    <p:extLst>
      <p:ext uri="{BB962C8B-B14F-4D97-AF65-F5344CB8AC3E}">
        <p14:creationId xmlns:p14="http://schemas.microsoft.com/office/powerpoint/2010/main" val="856017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22</a:t>
            </a:fld>
            <a:endParaRPr lang="zh-CN" altLang="en-US"/>
          </a:p>
        </p:txBody>
      </p:sp>
    </p:spTree>
    <p:extLst>
      <p:ext uri="{BB962C8B-B14F-4D97-AF65-F5344CB8AC3E}">
        <p14:creationId xmlns:p14="http://schemas.microsoft.com/office/powerpoint/2010/main" val="3033397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23</a:t>
            </a:fld>
            <a:endParaRPr lang="zh-CN" altLang="en-US"/>
          </a:p>
        </p:txBody>
      </p:sp>
    </p:spTree>
    <p:extLst>
      <p:ext uri="{BB962C8B-B14F-4D97-AF65-F5344CB8AC3E}">
        <p14:creationId xmlns:p14="http://schemas.microsoft.com/office/powerpoint/2010/main" val="1310671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24</a:t>
            </a:fld>
            <a:endParaRPr lang="zh-CN" altLang="en-US"/>
          </a:p>
        </p:txBody>
      </p:sp>
    </p:spTree>
    <p:extLst>
      <p:ext uri="{BB962C8B-B14F-4D97-AF65-F5344CB8AC3E}">
        <p14:creationId xmlns:p14="http://schemas.microsoft.com/office/powerpoint/2010/main" val="2786253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25</a:t>
            </a:fld>
            <a:endParaRPr lang="zh-CN" altLang="en-US"/>
          </a:p>
        </p:txBody>
      </p:sp>
    </p:spTree>
    <p:extLst>
      <p:ext uri="{BB962C8B-B14F-4D97-AF65-F5344CB8AC3E}">
        <p14:creationId xmlns:p14="http://schemas.microsoft.com/office/powerpoint/2010/main" val="2102907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26</a:t>
            </a:fld>
            <a:endParaRPr lang="zh-CN" altLang="en-US"/>
          </a:p>
        </p:txBody>
      </p:sp>
    </p:spTree>
    <p:extLst>
      <p:ext uri="{BB962C8B-B14F-4D97-AF65-F5344CB8AC3E}">
        <p14:creationId xmlns:p14="http://schemas.microsoft.com/office/powerpoint/2010/main" val="242008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a:t>
            </a:fld>
            <a:endParaRPr lang="zh-CN" altLang="en-US"/>
          </a:p>
        </p:txBody>
      </p:sp>
    </p:spTree>
    <p:extLst>
      <p:ext uri="{BB962C8B-B14F-4D97-AF65-F5344CB8AC3E}">
        <p14:creationId xmlns:p14="http://schemas.microsoft.com/office/powerpoint/2010/main" val="267188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r>
              <a:rPr lang="en-US" altLang="zh-CN"/>
              <a:t>VR</a:t>
            </a:r>
            <a:r>
              <a:rPr lang="zh-CN" altLang="en-US"/>
              <a:t>应用场景</a:t>
            </a:r>
            <a:r>
              <a:rPr lang="en-US" altLang="zh-CN"/>
              <a:t>:</a:t>
            </a:r>
            <a:r>
              <a:rPr lang="zh-CN" altLang="en-US"/>
              <a:t>游戏</a:t>
            </a:r>
            <a:r>
              <a:rPr lang="en-US" altLang="zh-CN"/>
              <a:t>,</a:t>
            </a:r>
            <a:r>
              <a:rPr lang="zh-CN" altLang="en-US"/>
              <a:t>娱乐</a:t>
            </a:r>
            <a:r>
              <a:rPr lang="en-US" altLang="zh-CN"/>
              <a:t>,</a:t>
            </a:r>
            <a:r>
              <a:rPr lang="zh-CN" altLang="en-US"/>
              <a:t>医疗</a:t>
            </a:r>
            <a:r>
              <a:rPr lang="en-US" altLang="zh-CN"/>
              <a:t>,</a:t>
            </a:r>
            <a:r>
              <a:rPr lang="zh-CN" altLang="en-US"/>
              <a:t>运动</a:t>
            </a:r>
            <a:r>
              <a:rPr lang="en-US" altLang="zh-CN"/>
              <a:t>,</a:t>
            </a:r>
            <a:r>
              <a:rPr lang="zh-CN" altLang="en-US"/>
              <a:t>旅游</a:t>
            </a:r>
            <a:r>
              <a:rPr lang="en-US" altLang="zh-CN"/>
              <a:t>,</a:t>
            </a:r>
            <a:r>
              <a:rPr lang="zh-CN" altLang="en-US"/>
              <a:t>建筑设计</a:t>
            </a:r>
            <a:r>
              <a:rPr lang="en-US" altLang="zh-CN"/>
              <a:t>,</a:t>
            </a:r>
            <a:r>
              <a:rPr lang="zh-CN" altLang="en-US"/>
              <a:t>影视内容</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4</a:t>
            </a:fld>
            <a:endParaRPr lang="zh-CN" altLang="en-US"/>
          </a:p>
        </p:txBody>
      </p:sp>
    </p:spTree>
    <p:extLst>
      <p:ext uri="{BB962C8B-B14F-4D97-AF65-F5344CB8AC3E}">
        <p14:creationId xmlns:p14="http://schemas.microsoft.com/office/powerpoint/2010/main" val="1216654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mn-lt"/>
                <a:ea typeface="+mn-ea"/>
                <a:cs typeface="+mn-cs"/>
              </a:rPr>
              <a:t>头戴式显示器（</a:t>
            </a:r>
            <a:r>
              <a:rPr lang="en-US" altLang="zh-CN" sz="1600" b="0" i="0" kern="1200" dirty="0">
                <a:solidFill>
                  <a:schemeClr val="tx1"/>
                </a:solidFill>
                <a:effectLst/>
                <a:latin typeface="+mn-lt"/>
                <a:ea typeface="+mn-ea"/>
                <a:cs typeface="+mn-cs"/>
              </a:rPr>
              <a:t>HMD</a:t>
            </a:r>
            <a:r>
              <a:rPr lang="zh-CN" altLang="en-US" sz="1600" b="0" i="0" kern="1200" dirty="0">
                <a:solidFill>
                  <a:schemeClr val="tx1"/>
                </a:solidFill>
                <a:effectLst/>
                <a:latin typeface="+mn-lt"/>
                <a:ea typeface="+mn-ea"/>
                <a:cs typeface="+mn-cs"/>
              </a:rPr>
              <a:t>）是 </a:t>
            </a:r>
            <a:r>
              <a:rPr lang="en-US" altLang="zh-CN" sz="1600" b="0" i="0" kern="1200" dirty="0">
                <a:solidFill>
                  <a:schemeClr val="tx1"/>
                </a:solidFill>
                <a:effectLst/>
                <a:latin typeface="+mn-lt"/>
                <a:ea typeface="+mn-ea"/>
                <a:cs typeface="+mn-cs"/>
              </a:rPr>
              <a:t>VR </a:t>
            </a:r>
            <a:r>
              <a:rPr lang="zh-CN" altLang="en-US" sz="1600" b="0" i="0" kern="1200" dirty="0">
                <a:solidFill>
                  <a:schemeClr val="tx1"/>
                </a:solidFill>
                <a:effectLst/>
                <a:latin typeface="+mn-lt"/>
                <a:ea typeface="+mn-ea"/>
                <a:cs typeface="+mn-cs"/>
              </a:rPr>
              <a:t>目前最常见的一种体验方式。它的原理是将小型二维显示器所产生的图像经由光学系统放大。具体而言，小型显示器所发射的光线经过凸状透镜使图像因折射产生类似远方效果。利用此效果将近处物体放大至远处观赏，从而达到所谓的全息视觉（</a:t>
            </a:r>
            <a:r>
              <a:rPr lang="en-US" altLang="zh-CN" sz="1600" b="0" i="0" kern="1200" dirty="0">
                <a:solidFill>
                  <a:schemeClr val="tx1"/>
                </a:solidFill>
                <a:effectLst/>
                <a:latin typeface="+mn-lt"/>
                <a:ea typeface="+mn-ea"/>
                <a:cs typeface="+mn-cs"/>
              </a:rPr>
              <a:t>Hologram</a:t>
            </a:r>
            <a:r>
              <a:rPr lang="zh-CN" altLang="en-US" sz="1600" b="0" i="0" kern="1200" dirty="0">
                <a:solidFill>
                  <a:schemeClr val="tx1"/>
                </a:solidFill>
                <a:effectLst/>
                <a:latin typeface="+mn-lt"/>
                <a:ea typeface="+mn-ea"/>
                <a:cs typeface="+mn-cs"/>
              </a:rPr>
              <a:t>）。另外，显示器被分为左右两个部分，分别显示左右眼看到的图像。大脑再将左右眼所看到的图像（两眼视差）做融合处理，从而产生 </a:t>
            </a:r>
            <a:r>
              <a:rPr lang="en-US" altLang="zh-CN" sz="1600" b="0" i="0" kern="1200" dirty="0">
                <a:solidFill>
                  <a:schemeClr val="tx1"/>
                </a:solidFill>
                <a:effectLst/>
                <a:latin typeface="+mn-lt"/>
                <a:ea typeface="+mn-ea"/>
                <a:cs typeface="+mn-cs"/>
              </a:rPr>
              <a:t>3D </a:t>
            </a:r>
            <a:r>
              <a:rPr lang="zh-CN" altLang="en-US" sz="1600" b="0" i="0" kern="1200" dirty="0">
                <a:solidFill>
                  <a:schemeClr val="tx1"/>
                </a:solidFill>
                <a:effectLst/>
                <a:latin typeface="+mn-lt"/>
                <a:ea typeface="+mn-ea"/>
                <a:cs typeface="+mn-cs"/>
              </a:rPr>
              <a:t>效果。同时，</a:t>
            </a:r>
            <a:r>
              <a:rPr lang="en-US" altLang="zh-CN" sz="1600" b="0" i="0" kern="1200" dirty="0">
                <a:solidFill>
                  <a:schemeClr val="tx1"/>
                </a:solidFill>
                <a:effectLst/>
                <a:latin typeface="+mn-lt"/>
                <a:ea typeface="+mn-ea"/>
                <a:cs typeface="+mn-cs"/>
              </a:rPr>
              <a:t>HMD </a:t>
            </a:r>
            <a:r>
              <a:rPr lang="zh-CN" altLang="en-US" sz="1600" b="0" i="0" kern="1200" dirty="0">
                <a:solidFill>
                  <a:schemeClr val="tx1"/>
                </a:solidFill>
                <a:effectLst/>
                <a:latin typeface="+mn-lt"/>
                <a:ea typeface="+mn-ea"/>
                <a:cs typeface="+mn-cs"/>
              </a:rPr>
              <a:t>会根据头部运动让视角与之同步。综合上述特性，用户通过 </a:t>
            </a:r>
            <a:r>
              <a:rPr lang="en-US" altLang="zh-CN" sz="1600" b="0" i="0" kern="1200" dirty="0">
                <a:solidFill>
                  <a:schemeClr val="tx1"/>
                </a:solidFill>
                <a:effectLst/>
                <a:latin typeface="+mn-lt"/>
                <a:ea typeface="+mn-ea"/>
                <a:cs typeface="+mn-cs"/>
              </a:rPr>
              <a:t>HMD </a:t>
            </a:r>
            <a:r>
              <a:rPr lang="zh-CN" altLang="en-US" sz="1600" b="0" i="0" kern="1200" dirty="0">
                <a:solidFill>
                  <a:schemeClr val="tx1"/>
                </a:solidFill>
                <a:effectLst/>
                <a:latin typeface="+mn-lt"/>
                <a:ea typeface="+mn-ea"/>
                <a:cs typeface="+mn-cs"/>
              </a:rPr>
              <a:t>体验 </a:t>
            </a:r>
            <a:r>
              <a:rPr lang="en-US" altLang="zh-CN" sz="1600" b="0" i="0" kern="1200" dirty="0">
                <a:solidFill>
                  <a:schemeClr val="tx1"/>
                </a:solidFill>
                <a:effectLst/>
                <a:latin typeface="+mn-lt"/>
                <a:ea typeface="+mn-ea"/>
                <a:cs typeface="+mn-cs"/>
              </a:rPr>
              <a:t>VR </a:t>
            </a:r>
            <a:r>
              <a:rPr lang="zh-CN" altLang="en-US" sz="1600" b="0" i="0" kern="1200" dirty="0">
                <a:solidFill>
                  <a:schemeClr val="tx1"/>
                </a:solidFill>
                <a:effectLst/>
                <a:latin typeface="+mn-lt"/>
                <a:ea typeface="+mn-ea"/>
                <a:cs typeface="+mn-cs"/>
              </a:rPr>
              <a:t>时就如同在现实中观看一样，这种体验也被称为沉浸式体验。</a:t>
            </a:r>
          </a:p>
          <a:p>
            <a:endParaRPr kumimoji="1" lang="zh-CN" altLang="en-US" sz="1600" b="0" i="0" kern="1200" dirty="0">
              <a:solidFill>
                <a:schemeClr val="tx1"/>
              </a:solidFill>
              <a:effectLst/>
              <a:latin typeface="+mn-lt"/>
              <a:ea typeface="+mn-ea"/>
              <a:cs typeface="+mn-cs"/>
            </a:endParaRPr>
          </a:p>
          <a:p>
            <a:r>
              <a:rPr lang="zh-CN" altLang="en-US" sz="1600" dirty="0"/>
              <a:t>这是目前最初级、价格最低的 </a:t>
            </a:r>
            <a:r>
              <a:rPr lang="en-US" altLang="zh-CN" sz="1600" dirty="0"/>
              <a:t>HMD </a:t>
            </a:r>
            <a:r>
              <a:rPr lang="zh-CN" altLang="en-US" sz="1600" dirty="0"/>
              <a:t>设备。</a:t>
            </a:r>
            <a:endParaRPr kumimoji="1" lang="zh-CN" altLang="en-US" dirty="0"/>
          </a:p>
        </p:txBody>
      </p:sp>
      <p:sp>
        <p:nvSpPr>
          <p:cNvPr id="4" name="幻灯片编号占位符 3"/>
          <p:cNvSpPr>
            <a:spLocks noGrp="1"/>
          </p:cNvSpPr>
          <p:nvPr>
            <p:ph type="sldNum" sz="quarter" idx="10"/>
          </p:nvPr>
        </p:nvSpPr>
        <p:spPr/>
        <p:txBody>
          <a:bodyPr/>
          <a:lstStyle/>
          <a:p>
            <a:fld id="{0E21FD59-C920-460C-B1C9-0346C59420B0}" type="slidenum">
              <a:rPr lang="zh-CN" altLang="en-US" smtClean="0"/>
              <a:t>5</a:t>
            </a:fld>
            <a:endParaRPr lang="zh-CN" altLang="en-US"/>
          </a:p>
        </p:txBody>
      </p:sp>
    </p:spTree>
    <p:extLst>
      <p:ext uri="{BB962C8B-B14F-4D97-AF65-F5344CB8AC3E}">
        <p14:creationId xmlns:p14="http://schemas.microsoft.com/office/powerpoint/2010/main" val="109824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r>
              <a:rPr lang="zh-CN" altLang="en-US"/>
              <a:t>沉寝 </a:t>
            </a:r>
            <a:r>
              <a:rPr lang="en-US" altLang="zh-CN" dirty="0">
                <a:solidFill>
                  <a:sysClr val="windowText" lastClr="000000"/>
                </a:solidFill>
                <a:latin typeface="微软雅黑" panose="020B0503020204020204" pitchFamily="34" charset="-122"/>
                <a:ea typeface="微软雅黑" panose="020B0503020204020204" pitchFamily="34" charset="-122"/>
                <a:sym typeface="+mn-ea"/>
              </a:rPr>
              <a:t>.</a:t>
            </a:r>
            <a:r>
              <a:rPr lang="zh-CN" altLang="en-US" dirty="0">
                <a:solidFill>
                  <a:sysClr val="windowText" lastClr="000000"/>
                </a:solidFill>
                <a:latin typeface="微软雅黑" panose="020B0503020204020204" pitchFamily="34" charset="-122"/>
                <a:ea typeface="微软雅黑" panose="020B0503020204020204" pitchFamily="34" charset="-122"/>
                <a:sym typeface="+mn-ea"/>
              </a:rPr>
              <a:t>当使用者感知到虚拟世界的刺激时，包括触觉、味觉、嗅觉、运动感知等，便会产生思维共鸣，造成心理沉浸，感觉如同进入真实世界。</a:t>
            </a:r>
          </a:p>
          <a:p>
            <a:endParaRPr lang="zh-CN" altLang="en-US"/>
          </a:p>
          <a:p>
            <a:r>
              <a:rPr lang="zh-CN" altLang="en-US"/>
              <a:t>交互性是指用户对模拟环境内物体的可操作程度和从环境得到反馈的自然程度，使用者进入虚拟空间，相应的技术让使用者跟环境产生相互作用，当使用者进行某种操作时，周围的环境也会做出某种反应。如使用者接触到虚拟空间中的物体，那么使用者手上应该能够感受到，若使用者对物体有所动作，物体的位置和状态也应改变。</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6</a:t>
            </a:fld>
            <a:endParaRPr lang="zh-CN" altLang="en-US"/>
          </a:p>
        </p:txBody>
      </p:sp>
    </p:spTree>
    <p:extLst>
      <p:ext uri="{BB962C8B-B14F-4D97-AF65-F5344CB8AC3E}">
        <p14:creationId xmlns:p14="http://schemas.microsoft.com/office/powerpoint/2010/main" val="2126395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r>
              <a:rPr lang="en-US" altLang="zh-CN" sz="1600" b="0" i="0" kern="1200" dirty="0">
                <a:solidFill>
                  <a:schemeClr val="tx1"/>
                </a:solidFill>
                <a:effectLst/>
                <a:latin typeface="+mn-lt"/>
                <a:ea typeface="+mn-ea"/>
                <a:cs typeface="+mn-cs"/>
              </a:rPr>
              <a:t>VR</a:t>
            </a:r>
            <a:r>
              <a:rPr lang="zh-CN" altLang="en-US" sz="1600" b="0" i="0" kern="1200" dirty="0">
                <a:solidFill>
                  <a:schemeClr val="tx1"/>
                </a:solidFill>
                <a:effectLst/>
                <a:latin typeface="+mn-lt"/>
                <a:ea typeface="+mn-ea"/>
                <a:cs typeface="+mn-cs"/>
              </a:rPr>
              <a:t>和</a:t>
            </a:r>
            <a:r>
              <a:rPr lang="en-US" altLang="zh-CN" sz="1600" b="0" i="0" kern="1200" dirty="0">
                <a:solidFill>
                  <a:schemeClr val="tx1"/>
                </a:solidFill>
                <a:effectLst/>
                <a:latin typeface="+mn-lt"/>
                <a:ea typeface="+mn-ea"/>
                <a:cs typeface="+mn-cs"/>
              </a:rPr>
              <a:t>3D</a:t>
            </a:r>
            <a:r>
              <a:rPr lang="zh-CN" altLang="en-US" sz="1600" b="0" i="0" kern="1200" dirty="0">
                <a:solidFill>
                  <a:schemeClr val="tx1"/>
                </a:solidFill>
                <a:effectLst/>
                <a:latin typeface="+mn-lt"/>
                <a:ea typeface="+mn-ea"/>
                <a:cs typeface="+mn-cs"/>
              </a:rPr>
              <a:t>的区别包括：</a:t>
            </a:r>
            <a:br>
              <a:rPr lang="zh-CN" altLang="en-US" dirty="0"/>
            </a:br>
            <a:r>
              <a:rPr lang="en-US" altLang="zh-CN" sz="1600" b="0" i="0" kern="1200" dirty="0">
                <a:solidFill>
                  <a:schemeClr val="tx1"/>
                </a:solidFill>
                <a:effectLst/>
                <a:latin typeface="+mn-lt"/>
                <a:ea typeface="+mn-ea"/>
                <a:cs typeface="+mn-cs"/>
              </a:rPr>
              <a:t>VR</a:t>
            </a:r>
            <a:r>
              <a:rPr lang="zh-CN" altLang="en-US" sz="1600" b="0" i="0" kern="1200" dirty="0">
                <a:solidFill>
                  <a:schemeClr val="tx1"/>
                </a:solidFill>
                <a:effectLst/>
                <a:latin typeface="+mn-lt"/>
                <a:ea typeface="+mn-ea"/>
                <a:cs typeface="+mn-cs"/>
              </a:rPr>
              <a:t>是通过特定的头盔为用户形成密闭的虚拟现实体验空间，让用户根据头盔内的影像全方位感受虚拟场景。</a:t>
            </a:r>
            <a:r>
              <a:rPr lang="en-US" altLang="zh-CN" sz="1600" b="0" i="0" kern="1200" dirty="0">
                <a:solidFill>
                  <a:schemeClr val="tx1"/>
                </a:solidFill>
                <a:effectLst/>
                <a:latin typeface="+mn-lt"/>
                <a:ea typeface="+mn-ea"/>
                <a:cs typeface="+mn-cs"/>
              </a:rPr>
              <a:t>VR</a:t>
            </a:r>
            <a:r>
              <a:rPr lang="zh-CN" altLang="en-US" sz="1600" b="0" i="0" kern="1200" dirty="0">
                <a:solidFill>
                  <a:schemeClr val="tx1"/>
                </a:solidFill>
                <a:effectLst/>
                <a:latin typeface="+mn-lt"/>
                <a:ea typeface="+mn-ea"/>
                <a:cs typeface="+mn-cs"/>
              </a:rPr>
              <a:t>影像以用户为主体，随着用户肢体或者思维的改变，它会开辟出不同的画面和内容。目前，索尼、</a:t>
            </a:r>
            <a:r>
              <a:rPr lang="en-US" altLang="zh-CN" sz="1600" b="0" i="0" kern="1200" dirty="0">
                <a:solidFill>
                  <a:schemeClr val="tx1"/>
                </a:solidFill>
                <a:effectLst/>
                <a:latin typeface="+mn-lt"/>
                <a:ea typeface="+mn-ea"/>
                <a:cs typeface="+mn-cs"/>
              </a:rPr>
              <a:t>HTC</a:t>
            </a:r>
            <a:r>
              <a:rPr lang="zh-CN" altLang="en-US" sz="1600" b="0" i="0" kern="1200" dirty="0">
                <a:solidFill>
                  <a:schemeClr val="tx1"/>
                </a:solidFill>
                <a:effectLst/>
                <a:latin typeface="+mn-lt"/>
                <a:ea typeface="+mn-ea"/>
                <a:cs typeface="+mn-cs"/>
              </a:rPr>
              <a:t>、三星等都有推出</a:t>
            </a:r>
            <a:r>
              <a:rPr lang="en-US" altLang="zh-CN" sz="1600" b="0" i="0" kern="1200" dirty="0">
                <a:solidFill>
                  <a:schemeClr val="tx1"/>
                </a:solidFill>
                <a:effectLst/>
                <a:latin typeface="+mn-lt"/>
                <a:ea typeface="+mn-ea"/>
                <a:cs typeface="+mn-cs"/>
              </a:rPr>
              <a:t>VR</a:t>
            </a:r>
            <a:r>
              <a:rPr lang="zh-CN" altLang="en-US" sz="1600" b="0" i="0" kern="1200" dirty="0">
                <a:solidFill>
                  <a:schemeClr val="tx1"/>
                </a:solidFill>
                <a:effectLst/>
                <a:latin typeface="+mn-lt"/>
                <a:ea typeface="+mn-ea"/>
                <a:cs typeface="+mn-cs"/>
              </a:rPr>
              <a:t>体验设备，在国内也有近</a:t>
            </a:r>
            <a:r>
              <a:rPr lang="en-US" altLang="zh-CN" sz="1600" b="0" i="0" kern="1200" dirty="0">
                <a:solidFill>
                  <a:schemeClr val="tx1"/>
                </a:solidFill>
                <a:effectLst/>
                <a:latin typeface="+mn-lt"/>
                <a:ea typeface="+mn-ea"/>
                <a:cs typeface="+mn-cs"/>
              </a:rPr>
              <a:t>90</a:t>
            </a:r>
            <a:r>
              <a:rPr lang="zh-CN" altLang="en-US" sz="1600" b="0" i="0" kern="1200" dirty="0">
                <a:solidFill>
                  <a:schemeClr val="tx1"/>
                </a:solidFill>
                <a:effectLst/>
                <a:latin typeface="+mn-lt"/>
                <a:ea typeface="+mn-ea"/>
                <a:cs typeface="+mn-cs"/>
              </a:rPr>
              <a:t>家企业从事</a:t>
            </a:r>
            <a:r>
              <a:rPr lang="en-US" altLang="zh-CN" sz="1600" b="0" i="0" kern="1200" dirty="0">
                <a:solidFill>
                  <a:schemeClr val="tx1"/>
                </a:solidFill>
                <a:effectLst/>
                <a:latin typeface="+mn-lt"/>
                <a:ea typeface="+mn-ea"/>
                <a:cs typeface="+mn-cs"/>
              </a:rPr>
              <a:t>VR</a:t>
            </a:r>
            <a:r>
              <a:rPr lang="zh-CN" altLang="en-US" sz="1600" b="0" i="0" kern="1200" dirty="0">
                <a:solidFill>
                  <a:schemeClr val="tx1"/>
                </a:solidFill>
                <a:effectLst/>
                <a:latin typeface="+mn-lt"/>
                <a:ea typeface="+mn-ea"/>
                <a:cs typeface="+mn-cs"/>
              </a:rPr>
              <a:t>设备开发。但是，内容的匮乏和同质化以及体验中晕眩呕吐的感受等也都是如今</a:t>
            </a:r>
            <a:r>
              <a:rPr lang="en-US" altLang="zh-CN" sz="1600" b="0" i="0" kern="1200" dirty="0">
                <a:solidFill>
                  <a:schemeClr val="tx1"/>
                </a:solidFill>
                <a:effectLst/>
                <a:latin typeface="+mn-lt"/>
                <a:ea typeface="+mn-ea"/>
                <a:cs typeface="+mn-cs"/>
              </a:rPr>
              <a:t>VR</a:t>
            </a:r>
            <a:r>
              <a:rPr lang="zh-CN" altLang="en-US" sz="1600" b="0" i="0" kern="1200" dirty="0">
                <a:solidFill>
                  <a:schemeClr val="tx1"/>
                </a:solidFill>
                <a:effectLst/>
                <a:latin typeface="+mn-lt"/>
                <a:ea typeface="+mn-ea"/>
                <a:cs typeface="+mn-cs"/>
              </a:rPr>
              <a:t>发展的较大劣势。</a:t>
            </a:r>
            <a:br>
              <a:rPr lang="zh-CN" altLang="en-US" dirty="0"/>
            </a:br>
            <a:r>
              <a:rPr lang="en-US" altLang="zh-CN" sz="1600" b="0" i="0" kern="1200" dirty="0">
                <a:solidFill>
                  <a:schemeClr val="tx1"/>
                </a:solidFill>
                <a:effectLst/>
                <a:latin typeface="+mn-lt"/>
                <a:ea typeface="+mn-ea"/>
                <a:cs typeface="+mn-cs"/>
              </a:rPr>
              <a:t>3D</a:t>
            </a:r>
            <a:r>
              <a:rPr lang="zh-CN" altLang="en-US" sz="1600" b="0" i="0" kern="1200" dirty="0">
                <a:solidFill>
                  <a:schemeClr val="tx1"/>
                </a:solidFill>
                <a:effectLst/>
                <a:latin typeface="+mn-lt"/>
                <a:ea typeface="+mn-ea"/>
                <a:cs typeface="+mn-cs"/>
              </a:rPr>
              <a:t>电影中，游客只需佩戴相关的</a:t>
            </a:r>
            <a:r>
              <a:rPr lang="en-US" altLang="zh-CN" sz="1600" b="0" i="0" kern="1200" dirty="0">
                <a:solidFill>
                  <a:schemeClr val="tx1"/>
                </a:solidFill>
                <a:effectLst/>
                <a:latin typeface="+mn-lt"/>
                <a:ea typeface="+mn-ea"/>
                <a:cs typeface="+mn-cs"/>
              </a:rPr>
              <a:t>3D</a:t>
            </a:r>
            <a:r>
              <a:rPr lang="zh-CN" altLang="en-US" sz="1600" b="0" i="0" kern="1200" dirty="0">
                <a:solidFill>
                  <a:schemeClr val="tx1"/>
                </a:solidFill>
                <a:effectLst/>
                <a:latin typeface="+mn-lt"/>
                <a:ea typeface="+mn-ea"/>
                <a:cs typeface="+mn-cs"/>
              </a:rPr>
              <a:t>眼镜就可以获得唯美精致的三维立体影像画面。在</a:t>
            </a:r>
            <a:r>
              <a:rPr lang="en-US" altLang="zh-CN" sz="1600" b="0" i="0" kern="1200" dirty="0">
                <a:solidFill>
                  <a:schemeClr val="tx1"/>
                </a:solidFill>
                <a:effectLst/>
                <a:latin typeface="+mn-lt"/>
                <a:ea typeface="+mn-ea"/>
                <a:cs typeface="+mn-cs"/>
              </a:rPr>
              <a:t>3D</a:t>
            </a:r>
            <a:r>
              <a:rPr lang="zh-CN" altLang="en-US" sz="1600" b="0" i="0" kern="1200" dirty="0">
                <a:solidFill>
                  <a:schemeClr val="tx1"/>
                </a:solidFill>
                <a:effectLst/>
                <a:latin typeface="+mn-lt"/>
                <a:ea typeface="+mn-ea"/>
                <a:cs typeface="+mn-cs"/>
              </a:rPr>
              <a:t>电影中，游客不是直行开辟三维路线，而是随着屏幕内影像的移动改编空间、场景，从而产生身临其境的效果。</a:t>
            </a:r>
          </a:p>
          <a:p>
            <a:endParaRPr lang="zh-CN" altLang="en-US" sz="1600" b="0" i="0" kern="1200" dirty="0">
              <a:solidFill>
                <a:schemeClr val="tx1"/>
              </a:solidFill>
              <a:effectLst/>
              <a:latin typeface="+mn-lt"/>
              <a:ea typeface="+mn-ea"/>
              <a:cs typeface="+mn-cs"/>
            </a:endParaRPr>
          </a:p>
          <a:p>
            <a:r>
              <a:rPr lang="en-US" altLang="zh-CN" dirty="0"/>
              <a:t>VR</a:t>
            </a:r>
            <a:r>
              <a:rPr lang="zh-CN" altLang="en-US" dirty="0"/>
              <a:t>和</a:t>
            </a:r>
            <a:r>
              <a:rPr lang="en-US" altLang="zh-CN" dirty="0"/>
              <a:t>AR</a:t>
            </a:r>
            <a:endParaRPr lang="zh-CN" altLang="en-US" dirty="0"/>
          </a:p>
          <a:p>
            <a:endParaRPr lang="zh-CN" altLang="en-US" dirty="0"/>
          </a:p>
          <a:p>
            <a:r>
              <a:rPr lang="zh-CN" altLang="en-US" dirty="0"/>
              <a:t>虚拟现实，增强现实</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7</a:t>
            </a:fld>
            <a:endParaRPr lang="zh-CN" altLang="en-US"/>
          </a:p>
        </p:txBody>
      </p:sp>
    </p:spTree>
    <p:extLst>
      <p:ext uri="{BB962C8B-B14F-4D97-AF65-F5344CB8AC3E}">
        <p14:creationId xmlns:p14="http://schemas.microsoft.com/office/powerpoint/2010/main" val="1689456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8</a:t>
            </a:fld>
            <a:endParaRPr lang="zh-CN" altLang="en-US" dirty="0"/>
          </a:p>
        </p:txBody>
      </p:sp>
    </p:spTree>
    <p:extLst>
      <p:ext uri="{BB962C8B-B14F-4D97-AF65-F5344CB8AC3E}">
        <p14:creationId xmlns:p14="http://schemas.microsoft.com/office/powerpoint/2010/main" val="1610179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9</a:t>
            </a:fld>
            <a:endParaRPr lang="zh-CN" altLang="en-US"/>
          </a:p>
        </p:txBody>
      </p:sp>
    </p:spTree>
    <p:extLst>
      <p:ext uri="{BB962C8B-B14F-4D97-AF65-F5344CB8AC3E}">
        <p14:creationId xmlns:p14="http://schemas.microsoft.com/office/powerpoint/2010/main" val="2050756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grpSp>
        <p:nvGrpSpPr>
          <p:cNvPr id="3" name="组合 1"/>
          <p:cNvGrpSpPr/>
          <p:nvPr userDrawn="1"/>
        </p:nvGrpSpPr>
        <p:grpSpPr bwMode="auto">
          <a:xfrm>
            <a:off x="338315" y="-26591"/>
            <a:ext cx="899598" cy="830997"/>
            <a:chOff x="2506532" y="465192"/>
            <a:chExt cx="675190" cy="623007"/>
          </a:xfrm>
        </p:grpSpPr>
        <p:sp>
          <p:nvSpPr>
            <p:cNvPr id="4" name="文本框 2"/>
            <p:cNvSpPr txBox="1">
              <a:spLocks noChangeArrowheads="1"/>
            </p:cNvSpPr>
            <p:nvPr/>
          </p:nvSpPr>
          <p:spPr bwMode="auto">
            <a:xfrm>
              <a:off x="2506532" y="465192"/>
              <a:ext cx="236653" cy="623007"/>
            </a:xfrm>
            <a:prstGeom prst="rect">
              <a:avLst/>
            </a:prstGeom>
            <a:noFill/>
            <a:ln w="9525">
              <a:noFill/>
              <a:miter lim="800000"/>
            </a:ln>
          </p:spPr>
          <p:txBody>
            <a:bodyPr>
              <a:spAutoFit/>
            </a:bodyPr>
            <a:lstStyle/>
            <a:p>
              <a:r>
                <a:rPr lang="en-US" altLang="zh-CN" sz="4800" dirty="0">
                  <a:solidFill>
                    <a:srgbClr val="005292"/>
                  </a:solidFill>
                  <a:latin typeface="Impact" panose="020B0806030902050204" pitchFamily="34" charset="0"/>
                </a:rPr>
                <a:t>1</a:t>
              </a:r>
              <a:endParaRPr lang="zh-CN" altLang="en-US" sz="4800" dirty="0">
                <a:solidFill>
                  <a:srgbClr val="005292"/>
                </a:solidFill>
                <a:latin typeface="Impact" panose="020B0806030902050204" pitchFamily="34" charset="0"/>
              </a:endParaRPr>
            </a:p>
          </p:txBody>
        </p:sp>
        <p:cxnSp>
          <p:nvCxnSpPr>
            <p:cNvPr id="7" name="直接连接符 6"/>
            <p:cNvCxnSpPr/>
            <p:nvPr/>
          </p:nvCxnSpPr>
          <p:spPr>
            <a:xfrm flipH="1">
              <a:off x="2722573" y="599954"/>
              <a:ext cx="459149" cy="459075"/>
            </a:xfrm>
            <a:prstGeom prst="line">
              <a:avLst/>
            </a:prstGeom>
            <a:ln w="28575">
              <a:solidFill>
                <a:srgbClr val="005292"/>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userDrawn="1"/>
        </p:nvSpPr>
        <p:spPr>
          <a:xfrm>
            <a:off x="1" y="763037"/>
            <a:ext cx="12182481" cy="45719"/>
          </a:xfrm>
          <a:prstGeom prst="rect">
            <a:avLst/>
          </a:prstGeom>
          <a:solidFill>
            <a:srgbClr val="005292"/>
          </a:solidFill>
          <a:ln>
            <a:solidFill>
              <a:srgbClr val="005292"/>
            </a:solidFill>
          </a:ln>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标题和内容">
    <p:spTree>
      <p:nvGrpSpPr>
        <p:cNvPr id="1" name=""/>
        <p:cNvGrpSpPr/>
        <p:nvPr/>
      </p:nvGrpSpPr>
      <p:grpSpPr>
        <a:xfrm>
          <a:off x="0" y="0"/>
          <a:ext cx="0" cy="0"/>
          <a:chOff x="0" y="0"/>
          <a:chExt cx="0" cy="0"/>
        </a:xfrm>
      </p:grpSpPr>
      <p:grpSp>
        <p:nvGrpSpPr>
          <p:cNvPr id="3" name="组合 1"/>
          <p:cNvGrpSpPr/>
          <p:nvPr userDrawn="1"/>
        </p:nvGrpSpPr>
        <p:grpSpPr bwMode="auto">
          <a:xfrm>
            <a:off x="338315" y="-26591"/>
            <a:ext cx="899598" cy="830997"/>
            <a:chOff x="2506532" y="465192"/>
            <a:chExt cx="675190" cy="623007"/>
          </a:xfrm>
        </p:grpSpPr>
        <p:sp>
          <p:nvSpPr>
            <p:cNvPr id="4" name="文本框 2"/>
            <p:cNvSpPr txBox="1">
              <a:spLocks noChangeArrowheads="1"/>
            </p:cNvSpPr>
            <p:nvPr/>
          </p:nvSpPr>
          <p:spPr bwMode="auto">
            <a:xfrm>
              <a:off x="2506532" y="465192"/>
              <a:ext cx="236653" cy="623007"/>
            </a:xfrm>
            <a:prstGeom prst="rect">
              <a:avLst/>
            </a:prstGeom>
            <a:noFill/>
            <a:ln w="9525">
              <a:noFill/>
              <a:miter lim="800000"/>
            </a:ln>
          </p:spPr>
          <p:txBody>
            <a:bodyPr>
              <a:spAutoFit/>
            </a:bodyPr>
            <a:lstStyle/>
            <a:p>
              <a:r>
                <a:rPr lang="en-US" altLang="zh-CN" sz="4800" dirty="0">
                  <a:solidFill>
                    <a:srgbClr val="005292"/>
                  </a:solidFill>
                  <a:latin typeface="Impact" panose="020B0806030902050204" pitchFamily="34" charset="0"/>
                </a:rPr>
                <a:t>2</a:t>
              </a:r>
              <a:endParaRPr lang="zh-CN" altLang="en-US" sz="4800" dirty="0">
                <a:solidFill>
                  <a:srgbClr val="005292"/>
                </a:solidFill>
                <a:latin typeface="Impact" panose="020B0806030902050204" pitchFamily="34" charset="0"/>
              </a:endParaRPr>
            </a:p>
          </p:txBody>
        </p:sp>
        <p:cxnSp>
          <p:nvCxnSpPr>
            <p:cNvPr id="7" name="直接连接符 6"/>
            <p:cNvCxnSpPr/>
            <p:nvPr/>
          </p:nvCxnSpPr>
          <p:spPr>
            <a:xfrm flipH="1">
              <a:off x="2722573" y="599954"/>
              <a:ext cx="459149" cy="459075"/>
            </a:xfrm>
            <a:prstGeom prst="line">
              <a:avLst/>
            </a:prstGeom>
            <a:ln w="28575">
              <a:solidFill>
                <a:srgbClr val="005292"/>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userDrawn="1"/>
        </p:nvSpPr>
        <p:spPr>
          <a:xfrm>
            <a:off x="1" y="763037"/>
            <a:ext cx="12182481" cy="45719"/>
          </a:xfrm>
          <a:prstGeom prst="rect">
            <a:avLst/>
          </a:prstGeom>
          <a:solidFill>
            <a:srgbClr val="005292"/>
          </a:solidFill>
          <a:ln>
            <a:solidFill>
              <a:srgbClr val="005292"/>
            </a:solidFill>
          </a:ln>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标题和内容">
    <p:spTree>
      <p:nvGrpSpPr>
        <p:cNvPr id="1" name=""/>
        <p:cNvGrpSpPr/>
        <p:nvPr/>
      </p:nvGrpSpPr>
      <p:grpSpPr>
        <a:xfrm>
          <a:off x="0" y="0"/>
          <a:ext cx="0" cy="0"/>
          <a:chOff x="0" y="0"/>
          <a:chExt cx="0" cy="0"/>
        </a:xfrm>
      </p:grpSpPr>
      <p:grpSp>
        <p:nvGrpSpPr>
          <p:cNvPr id="3" name="组合 1"/>
          <p:cNvGrpSpPr/>
          <p:nvPr userDrawn="1"/>
        </p:nvGrpSpPr>
        <p:grpSpPr bwMode="auto">
          <a:xfrm>
            <a:off x="338315" y="-26591"/>
            <a:ext cx="899598" cy="830997"/>
            <a:chOff x="2506532" y="465192"/>
            <a:chExt cx="675190" cy="623007"/>
          </a:xfrm>
        </p:grpSpPr>
        <p:sp>
          <p:nvSpPr>
            <p:cNvPr id="4" name="文本框 2"/>
            <p:cNvSpPr txBox="1">
              <a:spLocks noChangeArrowheads="1"/>
            </p:cNvSpPr>
            <p:nvPr/>
          </p:nvSpPr>
          <p:spPr bwMode="auto">
            <a:xfrm>
              <a:off x="2506532" y="465192"/>
              <a:ext cx="236653" cy="623007"/>
            </a:xfrm>
            <a:prstGeom prst="rect">
              <a:avLst/>
            </a:prstGeom>
            <a:noFill/>
            <a:ln w="9525">
              <a:noFill/>
              <a:miter lim="800000"/>
            </a:ln>
          </p:spPr>
          <p:txBody>
            <a:bodyPr>
              <a:spAutoFit/>
            </a:bodyPr>
            <a:lstStyle/>
            <a:p>
              <a:r>
                <a:rPr lang="en-US" altLang="zh-CN" sz="4800" dirty="0">
                  <a:solidFill>
                    <a:srgbClr val="005292"/>
                  </a:solidFill>
                  <a:latin typeface="Impact" panose="020B0806030902050204" pitchFamily="34" charset="0"/>
                </a:rPr>
                <a:t>3</a:t>
              </a:r>
              <a:endParaRPr lang="zh-CN" altLang="en-US" sz="4800" dirty="0">
                <a:solidFill>
                  <a:srgbClr val="005292"/>
                </a:solidFill>
                <a:latin typeface="Impact" panose="020B0806030902050204" pitchFamily="34" charset="0"/>
              </a:endParaRPr>
            </a:p>
          </p:txBody>
        </p:sp>
        <p:cxnSp>
          <p:nvCxnSpPr>
            <p:cNvPr id="7" name="直接连接符 6"/>
            <p:cNvCxnSpPr/>
            <p:nvPr/>
          </p:nvCxnSpPr>
          <p:spPr>
            <a:xfrm flipH="1">
              <a:off x="2722573" y="599954"/>
              <a:ext cx="459149" cy="459075"/>
            </a:xfrm>
            <a:prstGeom prst="line">
              <a:avLst/>
            </a:prstGeom>
            <a:ln w="28575">
              <a:solidFill>
                <a:srgbClr val="005292"/>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userDrawn="1"/>
        </p:nvSpPr>
        <p:spPr>
          <a:xfrm>
            <a:off x="1" y="763037"/>
            <a:ext cx="12182481" cy="45719"/>
          </a:xfrm>
          <a:prstGeom prst="rect">
            <a:avLst/>
          </a:prstGeom>
          <a:solidFill>
            <a:srgbClr val="005292"/>
          </a:solidFill>
          <a:ln>
            <a:solidFill>
              <a:srgbClr val="005292"/>
            </a:solidFill>
          </a:ln>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标题和内容">
    <p:spTree>
      <p:nvGrpSpPr>
        <p:cNvPr id="1" name=""/>
        <p:cNvGrpSpPr/>
        <p:nvPr/>
      </p:nvGrpSpPr>
      <p:grpSpPr>
        <a:xfrm>
          <a:off x="0" y="0"/>
          <a:ext cx="0" cy="0"/>
          <a:chOff x="0" y="0"/>
          <a:chExt cx="0" cy="0"/>
        </a:xfrm>
      </p:grpSpPr>
      <p:grpSp>
        <p:nvGrpSpPr>
          <p:cNvPr id="3" name="组合 1"/>
          <p:cNvGrpSpPr/>
          <p:nvPr userDrawn="1"/>
        </p:nvGrpSpPr>
        <p:grpSpPr bwMode="auto">
          <a:xfrm>
            <a:off x="338315" y="-26591"/>
            <a:ext cx="899598" cy="830997"/>
            <a:chOff x="2506532" y="465192"/>
            <a:chExt cx="675190" cy="623007"/>
          </a:xfrm>
        </p:grpSpPr>
        <p:sp>
          <p:nvSpPr>
            <p:cNvPr id="4" name="文本框 2"/>
            <p:cNvSpPr txBox="1">
              <a:spLocks noChangeArrowheads="1"/>
            </p:cNvSpPr>
            <p:nvPr/>
          </p:nvSpPr>
          <p:spPr bwMode="auto">
            <a:xfrm>
              <a:off x="2506532" y="465192"/>
              <a:ext cx="236653" cy="623007"/>
            </a:xfrm>
            <a:prstGeom prst="rect">
              <a:avLst/>
            </a:prstGeom>
            <a:noFill/>
            <a:ln w="9525">
              <a:noFill/>
              <a:miter lim="800000"/>
            </a:ln>
          </p:spPr>
          <p:txBody>
            <a:bodyPr>
              <a:spAutoFit/>
            </a:bodyPr>
            <a:lstStyle/>
            <a:p>
              <a:r>
                <a:rPr lang="en-US" altLang="zh-CN" sz="4800" dirty="0">
                  <a:solidFill>
                    <a:srgbClr val="005292"/>
                  </a:solidFill>
                  <a:latin typeface="Impact" panose="020B0806030902050204" pitchFamily="34" charset="0"/>
                </a:rPr>
                <a:t>4</a:t>
              </a:r>
              <a:endParaRPr lang="zh-CN" altLang="en-US" sz="4800" dirty="0">
                <a:solidFill>
                  <a:srgbClr val="005292"/>
                </a:solidFill>
                <a:latin typeface="Impact" panose="020B0806030902050204" pitchFamily="34" charset="0"/>
              </a:endParaRPr>
            </a:p>
          </p:txBody>
        </p:sp>
        <p:cxnSp>
          <p:nvCxnSpPr>
            <p:cNvPr id="7" name="直接连接符 6"/>
            <p:cNvCxnSpPr/>
            <p:nvPr/>
          </p:nvCxnSpPr>
          <p:spPr>
            <a:xfrm flipH="1">
              <a:off x="2722573" y="599954"/>
              <a:ext cx="459149" cy="459075"/>
            </a:xfrm>
            <a:prstGeom prst="line">
              <a:avLst/>
            </a:prstGeom>
            <a:ln w="28575">
              <a:solidFill>
                <a:srgbClr val="005292"/>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userDrawn="1"/>
        </p:nvSpPr>
        <p:spPr>
          <a:xfrm>
            <a:off x="1" y="763037"/>
            <a:ext cx="12182481" cy="45719"/>
          </a:xfrm>
          <a:prstGeom prst="rect">
            <a:avLst/>
          </a:prstGeom>
          <a:solidFill>
            <a:srgbClr val="005292"/>
          </a:solidFill>
          <a:ln>
            <a:solidFill>
              <a:srgbClr val="005292"/>
            </a:solidFill>
          </a:ln>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标题和内容">
    <p:spTree>
      <p:nvGrpSpPr>
        <p:cNvPr id="1" name=""/>
        <p:cNvGrpSpPr/>
        <p:nvPr/>
      </p:nvGrpSpPr>
      <p:grpSpPr>
        <a:xfrm>
          <a:off x="0" y="0"/>
          <a:ext cx="0" cy="0"/>
          <a:chOff x="0" y="0"/>
          <a:chExt cx="0" cy="0"/>
        </a:xfrm>
      </p:grpSpPr>
      <p:grpSp>
        <p:nvGrpSpPr>
          <p:cNvPr id="3" name="组合 1"/>
          <p:cNvGrpSpPr/>
          <p:nvPr userDrawn="1"/>
        </p:nvGrpSpPr>
        <p:grpSpPr bwMode="auto">
          <a:xfrm>
            <a:off x="338315" y="-26591"/>
            <a:ext cx="899598" cy="830997"/>
            <a:chOff x="2506532" y="465192"/>
            <a:chExt cx="675190" cy="623007"/>
          </a:xfrm>
        </p:grpSpPr>
        <p:sp>
          <p:nvSpPr>
            <p:cNvPr id="4" name="文本框 2"/>
            <p:cNvSpPr txBox="1">
              <a:spLocks noChangeArrowheads="1"/>
            </p:cNvSpPr>
            <p:nvPr/>
          </p:nvSpPr>
          <p:spPr bwMode="auto">
            <a:xfrm>
              <a:off x="2506532" y="465192"/>
              <a:ext cx="236653" cy="623007"/>
            </a:xfrm>
            <a:prstGeom prst="rect">
              <a:avLst/>
            </a:prstGeom>
            <a:noFill/>
            <a:ln w="9525">
              <a:noFill/>
              <a:miter lim="800000"/>
            </a:ln>
          </p:spPr>
          <p:txBody>
            <a:bodyPr>
              <a:spAutoFit/>
            </a:bodyPr>
            <a:lstStyle/>
            <a:p>
              <a:r>
                <a:rPr lang="en-US" altLang="zh-CN" sz="4800" dirty="0">
                  <a:solidFill>
                    <a:srgbClr val="005292"/>
                  </a:solidFill>
                  <a:latin typeface="Impact" panose="020B0806030902050204" pitchFamily="34" charset="0"/>
                </a:rPr>
                <a:t>5</a:t>
              </a:r>
              <a:endParaRPr lang="zh-CN" altLang="en-US" sz="4800" dirty="0">
                <a:solidFill>
                  <a:srgbClr val="005292"/>
                </a:solidFill>
                <a:latin typeface="Impact" panose="020B0806030902050204" pitchFamily="34" charset="0"/>
              </a:endParaRPr>
            </a:p>
          </p:txBody>
        </p:sp>
        <p:cxnSp>
          <p:nvCxnSpPr>
            <p:cNvPr id="7" name="直接连接符 6"/>
            <p:cNvCxnSpPr/>
            <p:nvPr/>
          </p:nvCxnSpPr>
          <p:spPr>
            <a:xfrm flipH="1">
              <a:off x="2722573" y="599954"/>
              <a:ext cx="459149" cy="459075"/>
            </a:xfrm>
            <a:prstGeom prst="line">
              <a:avLst/>
            </a:prstGeom>
            <a:ln w="28575">
              <a:solidFill>
                <a:srgbClr val="005292"/>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userDrawn="1"/>
        </p:nvSpPr>
        <p:spPr>
          <a:xfrm>
            <a:off x="1" y="763037"/>
            <a:ext cx="12182481" cy="45719"/>
          </a:xfrm>
          <a:prstGeom prst="rect">
            <a:avLst/>
          </a:prstGeom>
          <a:solidFill>
            <a:srgbClr val="005292"/>
          </a:solidFill>
          <a:ln>
            <a:solidFill>
              <a:srgbClr val="005292"/>
            </a:solidFill>
          </a:ln>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anchor="ctr"/>
          <a:lstStyle/>
          <a:p>
            <a:pPr algn="ctr" fontAlgn="auto">
              <a:spcBef>
                <a:spcPts val="0"/>
              </a:spcBef>
              <a:spcAft>
                <a:spcPts val="0"/>
              </a:spcAft>
              <a:defRPr/>
            </a:pP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3" y="794"/>
            <a:ext cx="12185478" cy="68587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8266837"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90204" pitchFamily="34" charset="0"/>
        <a:buChar char="•"/>
        <a:defRPr sz="4300" kern="1200">
          <a:solidFill>
            <a:schemeClr val="tx1"/>
          </a:solidFill>
          <a:latin typeface="+mn-lt"/>
          <a:ea typeface="+mn-ea"/>
          <a:cs typeface="+mn-cs"/>
        </a:defRPr>
      </a:lvl1pPr>
      <a:lvl2pPr marL="991235" indent="-381000" algn="l" defTabSz="1219200" rtl="0" eaLnBrk="1" latinLnBrk="0" hangingPunct="1">
        <a:spcBef>
          <a:spcPct val="20000"/>
        </a:spcBef>
        <a:buFont typeface="Arial" panose="020B0604020202090204" pitchFamily="34" charset="0"/>
        <a:buChar char="–"/>
        <a:defRPr sz="3700" kern="1200">
          <a:solidFill>
            <a:schemeClr val="tx1"/>
          </a:solidFill>
          <a:latin typeface="+mn-lt"/>
          <a:ea typeface="+mn-ea"/>
          <a:cs typeface="+mn-cs"/>
        </a:defRPr>
      </a:lvl2pPr>
      <a:lvl3pPr marL="1524635" indent="-304800" algn="l" defTabSz="12192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3pPr>
      <a:lvl4pPr marL="2134235" indent="-304800" algn="l" defTabSz="1219200" rtl="0" eaLnBrk="1" latinLnBrk="0" hangingPunct="1">
        <a:spcBef>
          <a:spcPct val="20000"/>
        </a:spcBef>
        <a:buFont typeface="Arial" panose="020B0604020202090204" pitchFamily="34" charset="0"/>
        <a:buChar char="–"/>
        <a:defRPr sz="2700" kern="1200">
          <a:solidFill>
            <a:schemeClr val="tx1"/>
          </a:solidFill>
          <a:latin typeface="+mn-lt"/>
          <a:ea typeface="+mn-ea"/>
          <a:cs typeface="+mn-cs"/>
        </a:defRPr>
      </a:lvl4pPr>
      <a:lvl5pPr marL="2744470" indent="-304800" algn="l" defTabSz="1219200" rtl="0" eaLnBrk="1" latinLnBrk="0" hangingPunct="1">
        <a:spcBef>
          <a:spcPct val="20000"/>
        </a:spcBef>
        <a:buFont typeface="Arial" panose="020B0604020202090204" pitchFamily="34" charset="0"/>
        <a:buChar char="»"/>
        <a:defRPr sz="2700" kern="1200">
          <a:solidFill>
            <a:schemeClr val="tx1"/>
          </a:solidFill>
          <a:latin typeface="+mn-lt"/>
          <a:ea typeface="+mn-ea"/>
          <a:cs typeface="+mn-cs"/>
        </a:defRPr>
      </a:lvl5pPr>
      <a:lvl6pPr marL="3354070" indent="-304800" algn="l" defTabSz="1219200" rtl="0" eaLnBrk="1" latinLnBrk="0" hangingPunct="1">
        <a:spcBef>
          <a:spcPct val="20000"/>
        </a:spcBef>
        <a:buFont typeface="Arial" panose="020B0604020202090204" pitchFamily="34" charset="0"/>
        <a:buChar char="•"/>
        <a:defRPr sz="2700" kern="1200">
          <a:solidFill>
            <a:schemeClr val="tx1"/>
          </a:solidFill>
          <a:latin typeface="+mn-lt"/>
          <a:ea typeface="+mn-ea"/>
          <a:cs typeface="+mn-cs"/>
        </a:defRPr>
      </a:lvl6pPr>
      <a:lvl7pPr marL="3963670" indent="-304800" algn="l" defTabSz="1219200" rtl="0" eaLnBrk="1" latinLnBrk="0" hangingPunct="1">
        <a:spcBef>
          <a:spcPct val="20000"/>
        </a:spcBef>
        <a:buFont typeface="Arial" panose="020B0604020202090204" pitchFamily="34" charset="0"/>
        <a:buChar char="•"/>
        <a:defRPr sz="2700" kern="1200">
          <a:solidFill>
            <a:schemeClr val="tx1"/>
          </a:solidFill>
          <a:latin typeface="+mn-lt"/>
          <a:ea typeface="+mn-ea"/>
          <a:cs typeface="+mn-cs"/>
        </a:defRPr>
      </a:lvl7pPr>
      <a:lvl8pPr marL="4573905" indent="-304800" algn="l" defTabSz="1219200" rtl="0" eaLnBrk="1" latinLnBrk="0" hangingPunct="1">
        <a:spcBef>
          <a:spcPct val="20000"/>
        </a:spcBef>
        <a:buFont typeface="Arial" panose="020B0604020202090204" pitchFamily="34" charset="0"/>
        <a:buChar char="•"/>
        <a:defRPr sz="2700" kern="1200">
          <a:solidFill>
            <a:schemeClr val="tx1"/>
          </a:solidFill>
          <a:latin typeface="+mn-lt"/>
          <a:ea typeface="+mn-ea"/>
          <a:cs typeface="+mn-cs"/>
        </a:defRPr>
      </a:lvl8pPr>
      <a:lvl9pPr marL="5183505" indent="-304800" algn="l" defTabSz="1219200" rtl="0" eaLnBrk="1" latinLnBrk="0" hangingPunct="1">
        <a:spcBef>
          <a:spcPct val="20000"/>
        </a:spcBef>
        <a:buFont typeface="Arial" panose="020B0604020202090204" pitchFamily="34" charset="0"/>
        <a:buChar char="•"/>
        <a:defRPr sz="27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835" algn="l" defTabSz="1219200" rtl="0" eaLnBrk="1" latinLnBrk="0" hangingPunct="1">
        <a:defRPr sz="2400" kern="1200">
          <a:solidFill>
            <a:schemeClr val="tx1"/>
          </a:solidFill>
          <a:latin typeface="+mn-lt"/>
          <a:ea typeface="+mn-ea"/>
          <a:cs typeface="+mn-cs"/>
        </a:defRPr>
      </a:lvl3pPr>
      <a:lvl4pPr marL="1829435" algn="l" defTabSz="1219200" rtl="0" eaLnBrk="1" latinLnBrk="0" hangingPunct="1">
        <a:defRPr sz="2400" kern="1200">
          <a:solidFill>
            <a:schemeClr val="tx1"/>
          </a:solidFill>
          <a:latin typeface="+mn-lt"/>
          <a:ea typeface="+mn-ea"/>
          <a:cs typeface="+mn-cs"/>
        </a:defRPr>
      </a:lvl4pPr>
      <a:lvl5pPr marL="2439035" algn="l" defTabSz="1219200" rtl="0" eaLnBrk="1" latinLnBrk="0" hangingPunct="1">
        <a:defRPr sz="2400" kern="1200">
          <a:solidFill>
            <a:schemeClr val="tx1"/>
          </a:solidFill>
          <a:latin typeface="+mn-lt"/>
          <a:ea typeface="+mn-ea"/>
          <a:cs typeface="+mn-cs"/>
        </a:defRPr>
      </a:lvl5pPr>
      <a:lvl6pPr marL="3049270" algn="l" defTabSz="1219200" rtl="0" eaLnBrk="1" latinLnBrk="0" hangingPunct="1">
        <a:defRPr sz="2400" kern="1200">
          <a:solidFill>
            <a:schemeClr val="tx1"/>
          </a:solidFill>
          <a:latin typeface="+mn-lt"/>
          <a:ea typeface="+mn-ea"/>
          <a:cs typeface="+mn-cs"/>
        </a:defRPr>
      </a:lvl6pPr>
      <a:lvl7pPr marL="3658870" algn="l" defTabSz="1219200" rtl="0" eaLnBrk="1" latinLnBrk="0" hangingPunct="1">
        <a:defRPr sz="2400" kern="1200">
          <a:solidFill>
            <a:schemeClr val="tx1"/>
          </a:solidFill>
          <a:latin typeface="+mn-lt"/>
          <a:ea typeface="+mn-ea"/>
          <a:cs typeface="+mn-cs"/>
        </a:defRPr>
      </a:lvl7pPr>
      <a:lvl8pPr marL="4268470" algn="l" defTabSz="1219200" rtl="0" eaLnBrk="1" latinLnBrk="0" hangingPunct="1">
        <a:defRPr sz="2400" kern="1200">
          <a:solidFill>
            <a:schemeClr val="tx1"/>
          </a:solidFill>
          <a:latin typeface="+mn-lt"/>
          <a:ea typeface="+mn-ea"/>
          <a:cs typeface="+mn-cs"/>
        </a:defRPr>
      </a:lvl8pPr>
      <a:lvl9pPr marL="4878705"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127.0.01:8080/wow.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1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19.xml.rels><?xml version="1.0" encoding="UTF-8" standalone="yes"?>
<Relationships xmlns="http://schemas.openxmlformats.org/package/2006/relationships"><Relationship Id="rId3" Type="http://schemas.openxmlformats.org/officeDocument/2006/relationships/hyperlink" Target="http://127.0.0.1:8080/texture.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127.0.0.1:8080/cube.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cesiumjs.org/Cesium/Build/Documentation/Animation.html" TargetMode="External"/><Relationship Id="rId3" Type="http://schemas.openxmlformats.org/officeDocument/2006/relationships/hyperlink" Target="https://cesiumjs.org/Cesium/Build/Documentation/Geocoder.html" TargetMode="External"/><Relationship Id="rId7" Type="http://schemas.openxmlformats.org/officeDocument/2006/relationships/hyperlink" Target="https://cesiumjs.org/Cesium/Build/Documentation/NavigationHelpButton.html" TargetMode="External"/><Relationship Id="rId12"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cesiumjs.org/Cesium/Build/Documentation/BaseLayerPicker.html" TargetMode="External"/><Relationship Id="rId11" Type="http://schemas.openxmlformats.org/officeDocument/2006/relationships/hyperlink" Target="https://cesiumjs.org/Cesium/Build/Documentation/FullscreenButton.html" TargetMode="External"/><Relationship Id="rId5" Type="http://schemas.openxmlformats.org/officeDocument/2006/relationships/hyperlink" Target="https://cesiumjs.org/Cesium/Build/Documentation/SceneModePicker.html" TargetMode="External"/><Relationship Id="rId10" Type="http://schemas.openxmlformats.org/officeDocument/2006/relationships/hyperlink" Target="https://cesiumjs.org/Cesium/Build/Documentation/Timeline.html" TargetMode="External"/><Relationship Id="rId4" Type="http://schemas.openxmlformats.org/officeDocument/2006/relationships/hyperlink" Target="https://cesiumjs.org/Cesium/Build/Documentation/HomeButton.html" TargetMode="External"/><Relationship Id="rId9" Type="http://schemas.openxmlformats.org/officeDocument/2006/relationships/hyperlink" Target="https://cesiumjs.org/Cesium/Build/Documentation/CreditDisplay.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127.0.0.1:8080/cesium/pages/carAnimInterpolation.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4037225" y="3075320"/>
            <a:ext cx="7560840" cy="706755"/>
          </a:xfrm>
          <a:prstGeom prst="rect">
            <a:avLst/>
          </a:prstGeom>
          <a:noFill/>
        </p:spPr>
        <p:txBody>
          <a:bodyPr wrap="square" rtlCol="0">
            <a:spAutoFit/>
          </a:bodyPr>
          <a:lstStyle/>
          <a:p>
            <a:r>
              <a:rPr lang="zh-CN" altLang="en-US" sz="4000" b="1" dirty="0">
                <a:latin typeface="微软雅黑" panose="020B0503020204020204" pitchFamily="34" charset="-122"/>
                <a:ea typeface="微软雅黑" panose="020B0503020204020204" pitchFamily="34" charset="-122"/>
              </a:rPr>
              <a:t>探索</a:t>
            </a:r>
            <a:r>
              <a:rPr lang="en-US" altLang="zh-CN" sz="4000" b="1" dirty="0">
                <a:latin typeface="微软雅黑" panose="020B0503020204020204" pitchFamily="34" charset="-122"/>
                <a:ea typeface="微软雅黑" panose="020B0503020204020204" pitchFamily="34" charset="-122"/>
              </a:rPr>
              <a:t>VR</a:t>
            </a:r>
            <a:r>
              <a:rPr lang="zh-CN" altLang="en-US" sz="4000" b="1" dirty="0">
                <a:latin typeface="微软雅黑" panose="020B0503020204020204" pitchFamily="34" charset="-122"/>
                <a:ea typeface="微软雅黑" panose="020B0503020204020204" pitchFamily="34" charset="-122"/>
              </a:rPr>
              <a:t>在</a:t>
            </a:r>
            <a:r>
              <a:rPr lang="en-US" altLang="zh-CN" sz="4000" b="1" dirty="0">
                <a:latin typeface="微软雅黑" panose="020B0503020204020204" pitchFamily="34" charset="-122"/>
                <a:ea typeface="微软雅黑" panose="020B0503020204020204" pitchFamily="34" charset="-122"/>
              </a:rPr>
              <a:t>web</a:t>
            </a:r>
            <a:r>
              <a:rPr lang="zh-CN" altLang="en-US" sz="4000" b="1" dirty="0">
                <a:latin typeface="微软雅黑" panose="020B0503020204020204" pitchFamily="34" charset="-122"/>
                <a:ea typeface="微软雅黑" panose="020B0503020204020204" pitchFamily="34" charset="-122"/>
              </a:rPr>
              <a:t>中的应用</a:t>
            </a:r>
          </a:p>
        </p:txBody>
      </p:sp>
      <p:sp>
        <p:nvSpPr>
          <p:cNvPr id="4" name="TextBox 3"/>
          <p:cNvSpPr txBox="1"/>
          <p:nvPr/>
        </p:nvSpPr>
        <p:spPr>
          <a:xfrm>
            <a:off x="6239222" y="5518026"/>
            <a:ext cx="6264696" cy="39878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汇报人：何威            日期：</a:t>
            </a:r>
            <a:r>
              <a:rPr lang="en-US" altLang="zh-CN" sz="2000" dirty="0">
                <a:latin typeface="微软雅黑" panose="020B0503020204020204" pitchFamily="34" charset="-122"/>
                <a:ea typeface="微软雅黑" panose="020B0503020204020204" pitchFamily="34" charset="-122"/>
              </a:rPr>
              <a:t>2019.09.12</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4000" advTm="6000">
        <p14:vortex/>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par>
                          <p:cTn id="12" fill="hold">
                            <p:stCondLst>
                              <p:cond delay="1050"/>
                            </p:stCondLst>
                            <p:childTnLst>
                              <p:par>
                                <p:cTn id="13" presetID="22" presetClass="entr" presetSubtype="8" fill="hold" grpId="0" nodeType="afterEffect">
                                  <p:stCondLst>
                                    <p:cond delay="0"/>
                                  </p:stCondLst>
                                  <p:iterate type="lt">
                                    <p:tmPct val="10000"/>
                                  </p:iterate>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 name="矩形 64"/>
          <p:cNvSpPr/>
          <p:nvPr/>
        </p:nvSpPr>
        <p:spPr>
          <a:xfrm>
            <a:off x="4031239" y="1016631"/>
            <a:ext cx="3839901" cy="46365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VR</a:t>
            </a:r>
            <a:r>
              <a:rPr lang="zh-CN" altLang="en-US"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VR</a:t>
            </a:r>
            <a:r>
              <a:rPr lang="zh-CN" altLang="en-US" dirty="0">
                <a:latin typeface="微软雅黑" panose="020B0503020204020204" pitchFamily="34" charset="-122"/>
                <a:ea typeface="微软雅黑" panose="020B0503020204020204" pitchFamily="34" charset="-122"/>
              </a:rPr>
              <a:t>应用相比</a:t>
            </a:r>
          </a:p>
        </p:txBody>
      </p:sp>
      <p:sp>
        <p:nvSpPr>
          <p:cNvPr id="66" name="文本框 2"/>
          <p:cNvSpPr txBox="1"/>
          <p:nvPr/>
        </p:nvSpPr>
        <p:spPr>
          <a:xfrm>
            <a:off x="1129565" y="170270"/>
            <a:ext cx="4049504" cy="523220"/>
          </a:xfrm>
          <a:prstGeom prst="rect">
            <a:avLst/>
          </a:prstGeom>
          <a:noFill/>
        </p:spPr>
        <p:txBody>
          <a:bodyPr wrap="square" rtlCol="0">
            <a:spAutoFit/>
          </a:bodyPr>
          <a:lstStyle/>
          <a:p>
            <a:pPr lvl="0" algn="ctr"/>
            <a:r>
              <a:rPr lang="en-US" altLang="zh-CN" sz="2800" b="1" dirty="0">
                <a:solidFill>
                  <a:srgbClr val="005DA2"/>
                </a:solidFill>
                <a:latin typeface="微软雅黑" panose="020B0503020204020204" pitchFamily="34" charset="-122"/>
                <a:ea typeface="微软雅黑" panose="020B0503020204020204" pitchFamily="34" charset="-122"/>
              </a:rPr>
              <a:t>VR</a:t>
            </a:r>
            <a:r>
              <a:rPr lang="zh-CN" altLang="en-US" sz="2800" b="1" dirty="0">
                <a:solidFill>
                  <a:srgbClr val="005DA2"/>
                </a:solidFill>
                <a:latin typeface="微软雅黑" panose="020B0503020204020204" pitchFamily="34" charset="-122"/>
                <a:ea typeface="微软雅黑" panose="020B0503020204020204" pitchFamily="34" charset="-122"/>
              </a:rPr>
              <a:t>与</a:t>
            </a:r>
            <a:r>
              <a:rPr lang="en-US" altLang="zh-CN" sz="2800" b="1" dirty="0">
                <a:solidFill>
                  <a:srgbClr val="005DA2"/>
                </a:solidFill>
                <a:latin typeface="微软雅黑" panose="020B0503020204020204" pitchFamily="34" charset="-122"/>
                <a:ea typeface="微软雅黑" panose="020B0503020204020204" pitchFamily="34" charset="-122"/>
              </a:rPr>
              <a:t>WEB</a:t>
            </a:r>
            <a:r>
              <a:rPr lang="zh-CN" altLang="en-US" sz="2800" b="1" dirty="0">
                <a:solidFill>
                  <a:srgbClr val="005DA2"/>
                </a:solidFill>
                <a:latin typeface="微软雅黑" panose="020B0503020204020204" pitchFamily="34" charset="-122"/>
                <a:ea typeface="微软雅黑" panose="020B0503020204020204" pitchFamily="34" charset="-122"/>
              </a:rPr>
              <a:t>的爱恨情仇</a:t>
            </a:r>
          </a:p>
        </p:txBody>
      </p:sp>
      <p:sp>
        <p:nvSpPr>
          <p:cNvPr id="67" name="五边形 66"/>
          <p:cNvSpPr/>
          <p:nvPr/>
        </p:nvSpPr>
        <p:spPr>
          <a:xfrm>
            <a:off x="5086740" y="251916"/>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69" name="矩形 6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24" name="矩形 23"/>
          <p:cNvSpPr/>
          <p:nvPr/>
        </p:nvSpPr>
        <p:spPr>
          <a:xfrm>
            <a:off x="1558702" y="2381284"/>
            <a:ext cx="3701553" cy="3568790"/>
          </a:xfrm>
          <a:prstGeom prst="rect">
            <a:avLst/>
          </a:prstGeom>
          <a:solidFill>
            <a:schemeClr val="bg1">
              <a:lumMod val="85000"/>
            </a:schemeClr>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25" name="AutoShape 12"/>
          <p:cNvSpPr>
            <a:spLocks noChangeArrowheads="1"/>
          </p:cNvSpPr>
          <p:nvPr/>
        </p:nvSpPr>
        <p:spPr bwMode="auto">
          <a:xfrm>
            <a:off x="1558702" y="1986135"/>
            <a:ext cx="3701553" cy="790298"/>
          </a:xfrm>
          <a:prstGeom prst="homePlate">
            <a:avLst>
              <a:gd name="adj" fmla="val 63872"/>
            </a:avLst>
          </a:prstGeom>
          <a:solidFill>
            <a:srgbClr val="005DA2"/>
          </a:solidFill>
          <a:ln w="9525">
            <a:noFill/>
            <a:miter lim="800000"/>
          </a:ln>
        </p:spPr>
        <p:txBody>
          <a:bodyPr wrap="none" lIns="91472" tIns="45736" rIns="91472" bIns="45736" anchor="ctr"/>
          <a:lstStyle/>
          <a:p>
            <a:pPr algn="ctr"/>
            <a:r>
              <a:rPr lang="en-US" altLang="zh-CN" b="1" dirty="0">
                <a:solidFill>
                  <a:prstClr val="white"/>
                </a:solidFill>
                <a:latin typeface="微软雅黑" panose="020B0503020204020204" pitchFamily="34" charset="-122"/>
                <a:ea typeface="微软雅黑" panose="020B0503020204020204" pitchFamily="34" charset="-122"/>
              </a:rPr>
              <a:t>WEB</a:t>
            </a:r>
            <a:r>
              <a:rPr lang="zh-CN" altLang="en-US" b="1" dirty="0">
                <a:solidFill>
                  <a:prstClr val="white"/>
                </a:solidFill>
                <a:latin typeface="微软雅黑" panose="020B0503020204020204" pitchFamily="34" charset="-122"/>
                <a:ea typeface="微软雅黑" panose="020B0503020204020204" pitchFamily="34" charset="-122"/>
              </a:rPr>
              <a:t> </a:t>
            </a:r>
            <a:r>
              <a:rPr lang="en-US" altLang="zh-CN" b="1" dirty="0">
                <a:solidFill>
                  <a:prstClr val="white"/>
                </a:solidFill>
                <a:latin typeface="微软雅黑" panose="020B0503020204020204" pitchFamily="34" charset="-122"/>
                <a:ea typeface="微软雅黑" panose="020B0503020204020204" pitchFamily="34" charset="-122"/>
              </a:rPr>
              <a:t>VR</a:t>
            </a:r>
            <a:r>
              <a:rPr lang="zh-CN" altLang="en-US" b="1" dirty="0">
                <a:solidFill>
                  <a:prstClr val="white"/>
                </a:solidFill>
                <a:latin typeface="微软雅黑" panose="020B0503020204020204" pitchFamily="34" charset="-122"/>
                <a:ea typeface="微软雅黑" panose="020B0503020204020204" pitchFamily="34" charset="-122"/>
              </a:rPr>
              <a:t>优势</a:t>
            </a:r>
          </a:p>
        </p:txBody>
      </p:sp>
      <p:sp>
        <p:nvSpPr>
          <p:cNvPr id="26" name="TextBox 5"/>
          <p:cNvSpPr txBox="1"/>
          <p:nvPr/>
        </p:nvSpPr>
        <p:spPr>
          <a:xfrm>
            <a:off x="1702718" y="3052352"/>
            <a:ext cx="3557537" cy="412453"/>
          </a:xfrm>
          <a:prstGeom prst="rect">
            <a:avLst/>
          </a:prstGeom>
          <a:noFill/>
        </p:spPr>
        <p:txBody>
          <a:bodyPr wrap="square" lIns="91472" tIns="45736" rIns="91472" bIns="45736" rtlCol="0">
            <a:spAutoFit/>
          </a:bodyPr>
          <a:lstStyle/>
          <a:p>
            <a:pPr>
              <a:lnSpc>
                <a:spcPct val="130000"/>
              </a:lnSpc>
            </a:pPr>
            <a:r>
              <a:rPr lang="en-US" altLang="zh-CN" sz="1600" dirty="0">
                <a:solidFill>
                  <a:sysClr val="windowText" lastClr="000000"/>
                </a:solidFill>
                <a:latin typeface="微软雅黑" panose="020B0503020204020204" pitchFamily="34" charset="-122"/>
                <a:ea typeface="微软雅黑" panose="020B0503020204020204" pitchFamily="34" charset="-122"/>
              </a:rPr>
              <a:t>1.</a:t>
            </a:r>
            <a:r>
              <a:rPr lang="zh-CN" altLang="en-US" sz="1600" dirty="0">
                <a:solidFill>
                  <a:sysClr val="windowText" lastClr="000000"/>
                </a:solidFill>
                <a:latin typeface="微软雅黑" panose="020B0503020204020204" pitchFamily="34" charset="-122"/>
                <a:ea typeface="微软雅黑" panose="020B0503020204020204" pitchFamily="34" charset="-122"/>
              </a:rPr>
              <a:t> 拥有超大规模的内容资源</a:t>
            </a:r>
          </a:p>
        </p:txBody>
      </p:sp>
      <p:sp>
        <p:nvSpPr>
          <p:cNvPr id="27" name="矩形 26"/>
          <p:cNvSpPr/>
          <p:nvPr/>
        </p:nvSpPr>
        <p:spPr>
          <a:xfrm>
            <a:off x="7103318" y="2381284"/>
            <a:ext cx="3701553" cy="3568790"/>
          </a:xfrm>
          <a:prstGeom prst="rect">
            <a:avLst/>
          </a:prstGeom>
          <a:solidFill>
            <a:schemeClr val="bg1">
              <a:lumMod val="85000"/>
            </a:schemeClr>
          </a:solidFill>
          <a:ln>
            <a:solidFill>
              <a:srgbClr val="E8E8E6"/>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28" name="AutoShape 12"/>
          <p:cNvSpPr>
            <a:spLocks noChangeArrowheads="1"/>
          </p:cNvSpPr>
          <p:nvPr/>
        </p:nvSpPr>
        <p:spPr bwMode="auto">
          <a:xfrm flipH="1">
            <a:off x="7103318" y="1986135"/>
            <a:ext cx="3701553" cy="790298"/>
          </a:xfrm>
          <a:prstGeom prst="homePlate">
            <a:avLst>
              <a:gd name="adj" fmla="val 63872"/>
            </a:avLst>
          </a:prstGeom>
          <a:solidFill>
            <a:srgbClr val="70BDD2"/>
          </a:solidFill>
          <a:ln w="9525">
            <a:noFill/>
            <a:miter lim="800000"/>
          </a:ln>
        </p:spPr>
        <p:txBody>
          <a:bodyPr wrap="none" lIns="91472" tIns="45736" rIns="91472" bIns="45736" anchor="ctr"/>
          <a:lstStyle/>
          <a:p>
            <a:pPr algn="ctr"/>
            <a:r>
              <a:rPr lang="en-US" altLang="zh-CN" b="1" dirty="0">
                <a:solidFill>
                  <a:prstClr val="white"/>
                </a:solidFill>
                <a:latin typeface="微软雅黑" panose="020B0503020204020204" pitchFamily="34" charset="-122"/>
                <a:ea typeface="微软雅黑" panose="020B0503020204020204" pitchFamily="34" charset="-122"/>
              </a:rPr>
              <a:t>WEB</a:t>
            </a:r>
            <a:r>
              <a:rPr lang="zh-CN" altLang="en-US" b="1" dirty="0">
                <a:solidFill>
                  <a:prstClr val="white"/>
                </a:solidFill>
                <a:latin typeface="微软雅黑" panose="020B0503020204020204" pitchFamily="34" charset="-122"/>
                <a:ea typeface="微软雅黑" panose="020B0503020204020204" pitchFamily="34" charset="-122"/>
              </a:rPr>
              <a:t> </a:t>
            </a:r>
            <a:r>
              <a:rPr lang="en-US" altLang="zh-CN" b="1" dirty="0">
                <a:solidFill>
                  <a:prstClr val="white"/>
                </a:solidFill>
                <a:latin typeface="微软雅黑" panose="020B0503020204020204" pitchFamily="34" charset="-122"/>
                <a:ea typeface="微软雅黑" panose="020B0503020204020204" pitchFamily="34" charset="-122"/>
              </a:rPr>
              <a:t>VR</a:t>
            </a:r>
            <a:r>
              <a:rPr lang="zh-CN" altLang="en-US" b="1" dirty="0">
                <a:solidFill>
                  <a:prstClr val="white"/>
                </a:solidFill>
                <a:latin typeface="微软雅黑" panose="020B0503020204020204" pitchFamily="34" charset="-122"/>
                <a:ea typeface="微软雅黑" panose="020B0503020204020204" pitchFamily="34" charset="-122"/>
              </a:rPr>
              <a:t>劣势</a:t>
            </a:r>
          </a:p>
        </p:txBody>
      </p:sp>
      <p:sp>
        <p:nvSpPr>
          <p:cNvPr id="29" name="TextBox 8"/>
          <p:cNvSpPr txBox="1"/>
          <p:nvPr/>
        </p:nvSpPr>
        <p:spPr>
          <a:xfrm>
            <a:off x="7247334" y="3052352"/>
            <a:ext cx="3557537" cy="412453"/>
          </a:xfrm>
          <a:prstGeom prst="rect">
            <a:avLst/>
          </a:prstGeom>
          <a:noFill/>
        </p:spPr>
        <p:txBody>
          <a:bodyPr wrap="square" lIns="91472" tIns="45736" rIns="91472" bIns="45736" rtlCol="0">
            <a:spAutoFit/>
          </a:bodyPr>
          <a:lstStyle/>
          <a:p>
            <a:pPr>
              <a:lnSpc>
                <a:spcPct val="130000"/>
              </a:lnSpc>
            </a:pPr>
            <a:r>
              <a:rPr lang="en-US" altLang="zh-CN" sz="1600" dirty="0">
                <a:solidFill>
                  <a:sysClr val="windowText" lastClr="000000"/>
                </a:solidFill>
                <a:latin typeface="微软雅黑" panose="020B0503020204020204" pitchFamily="34" charset="-122"/>
                <a:ea typeface="微软雅黑" panose="020B0503020204020204" pitchFamily="34" charset="-122"/>
              </a:rPr>
              <a:t>1.</a:t>
            </a:r>
            <a:r>
              <a:rPr lang="zh-CN" altLang="en-US" sz="1600" dirty="0">
                <a:solidFill>
                  <a:sysClr val="windowText" lastClr="000000"/>
                </a:solidFill>
                <a:latin typeface="微软雅黑" panose="020B0503020204020204" pitchFamily="34" charset="-122"/>
                <a:ea typeface="微软雅黑" panose="020B0503020204020204" pitchFamily="34" charset="-122"/>
              </a:rPr>
              <a:t> 沉浸性差</a:t>
            </a:r>
          </a:p>
        </p:txBody>
      </p:sp>
      <p:sp>
        <p:nvSpPr>
          <p:cNvPr id="30" name="TextBox 5"/>
          <p:cNvSpPr txBox="1"/>
          <p:nvPr/>
        </p:nvSpPr>
        <p:spPr>
          <a:xfrm>
            <a:off x="1702717" y="3740724"/>
            <a:ext cx="3557537" cy="412453"/>
          </a:xfrm>
          <a:prstGeom prst="rect">
            <a:avLst/>
          </a:prstGeom>
          <a:noFill/>
        </p:spPr>
        <p:txBody>
          <a:bodyPr wrap="square" lIns="91472" tIns="45736" rIns="91472" bIns="45736" rtlCol="0">
            <a:spAutoFit/>
          </a:bodyPr>
          <a:lstStyle/>
          <a:p>
            <a:pPr>
              <a:lnSpc>
                <a:spcPct val="130000"/>
              </a:lnSpc>
            </a:pPr>
            <a:r>
              <a:rPr lang="en-US" altLang="zh-CN" sz="1600" dirty="0">
                <a:solidFill>
                  <a:sysClr val="windowText" lastClr="000000"/>
                </a:solidFill>
                <a:latin typeface="微软雅黑" panose="020B0503020204020204" pitchFamily="34" charset="-122"/>
                <a:ea typeface="微软雅黑" panose="020B0503020204020204" pitchFamily="34" charset="-122"/>
              </a:rPr>
              <a:t>2.</a:t>
            </a:r>
            <a:r>
              <a:rPr lang="zh-CN" altLang="en-US" sz="1600" dirty="0">
                <a:solidFill>
                  <a:sysClr val="windowText" lastClr="000000"/>
                </a:solidFill>
                <a:latin typeface="微软雅黑" panose="020B0503020204020204" pitchFamily="34" charset="-122"/>
                <a:ea typeface="微软雅黑" panose="020B0503020204020204" pitchFamily="34" charset="-122"/>
              </a:rPr>
              <a:t> 跨平台</a:t>
            </a:r>
          </a:p>
        </p:txBody>
      </p:sp>
      <p:sp>
        <p:nvSpPr>
          <p:cNvPr id="31" name="TextBox 5"/>
          <p:cNvSpPr txBox="1"/>
          <p:nvPr/>
        </p:nvSpPr>
        <p:spPr>
          <a:xfrm>
            <a:off x="1728042" y="4429096"/>
            <a:ext cx="3451027" cy="412453"/>
          </a:xfrm>
          <a:prstGeom prst="rect">
            <a:avLst/>
          </a:prstGeom>
          <a:noFill/>
        </p:spPr>
        <p:txBody>
          <a:bodyPr wrap="square" lIns="91472" tIns="45736" rIns="91472" bIns="45736" rtlCol="0">
            <a:spAutoFit/>
          </a:bodyPr>
          <a:lstStyle/>
          <a:p>
            <a:pPr>
              <a:lnSpc>
                <a:spcPct val="130000"/>
              </a:lnSpc>
            </a:pPr>
            <a:r>
              <a:rPr lang="en-US" altLang="zh-CN" sz="1600" dirty="0">
                <a:solidFill>
                  <a:sysClr val="windowText" lastClr="000000"/>
                </a:solidFill>
                <a:latin typeface="微软雅黑" panose="020B0503020204020204" pitchFamily="34" charset="-122"/>
                <a:ea typeface="微软雅黑" panose="020B0503020204020204" pitchFamily="34" charset="-122"/>
              </a:rPr>
              <a:t>3.</a:t>
            </a:r>
            <a:r>
              <a:rPr lang="zh-CN" altLang="en-US" sz="1600" dirty="0">
                <a:solidFill>
                  <a:sysClr val="windowText" lastClr="000000"/>
                </a:solidFill>
                <a:latin typeface="微软雅黑" panose="020B0503020204020204" pitchFamily="34" charset="-122"/>
                <a:ea typeface="微软雅黑" panose="020B0503020204020204" pitchFamily="34" charset="-122"/>
              </a:rPr>
              <a:t> 免下载，方便易用</a:t>
            </a:r>
          </a:p>
        </p:txBody>
      </p:sp>
      <p:sp>
        <p:nvSpPr>
          <p:cNvPr id="32" name="TextBox 5"/>
          <p:cNvSpPr txBox="1"/>
          <p:nvPr/>
        </p:nvSpPr>
        <p:spPr>
          <a:xfrm>
            <a:off x="1722510" y="5115955"/>
            <a:ext cx="3451027" cy="412453"/>
          </a:xfrm>
          <a:prstGeom prst="rect">
            <a:avLst/>
          </a:prstGeom>
          <a:noFill/>
        </p:spPr>
        <p:txBody>
          <a:bodyPr wrap="square" lIns="91472" tIns="45736" rIns="91472" bIns="45736" rtlCol="0">
            <a:spAutoFit/>
          </a:bodyPr>
          <a:lstStyle/>
          <a:p>
            <a:pPr>
              <a:lnSpc>
                <a:spcPct val="130000"/>
              </a:lnSpc>
            </a:pPr>
            <a:r>
              <a:rPr lang="en-US" altLang="zh-CN" sz="1600" dirty="0">
                <a:solidFill>
                  <a:sysClr val="windowText" lastClr="000000"/>
                </a:solidFill>
                <a:latin typeface="微软雅黑" panose="020B0503020204020204" pitchFamily="34" charset="-122"/>
                <a:ea typeface="微软雅黑" panose="020B0503020204020204" pitchFamily="34" charset="-122"/>
              </a:rPr>
              <a:t>4.</a:t>
            </a:r>
            <a:r>
              <a:rPr lang="zh-CN" altLang="en-US" sz="1600" dirty="0">
                <a:solidFill>
                  <a:sysClr val="windowText" lastClr="000000"/>
                </a:solidFill>
                <a:latin typeface="微软雅黑" panose="020B0503020204020204" pitchFamily="34" charset="-122"/>
                <a:ea typeface="微软雅黑" panose="020B0503020204020204" pitchFamily="34" charset="-122"/>
              </a:rPr>
              <a:t> 用户基数大</a:t>
            </a:r>
          </a:p>
        </p:txBody>
      </p:sp>
      <p:sp>
        <p:nvSpPr>
          <p:cNvPr id="33" name="TextBox 8"/>
          <p:cNvSpPr txBox="1"/>
          <p:nvPr/>
        </p:nvSpPr>
        <p:spPr>
          <a:xfrm>
            <a:off x="7247334" y="3695373"/>
            <a:ext cx="3557537" cy="412453"/>
          </a:xfrm>
          <a:prstGeom prst="rect">
            <a:avLst/>
          </a:prstGeom>
          <a:noFill/>
        </p:spPr>
        <p:txBody>
          <a:bodyPr wrap="square" lIns="91472" tIns="45736" rIns="91472" bIns="45736" rtlCol="0">
            <a:spAutoFit/>
          </a:bodyPr>
          <a:lstStyle/>
          <a:p>
            <a:pPr>
              <a:lnSpc>
                <a:spcPct val="130000"/>
              </a:lnSpc>
            </a:pPr>
            <a:r>
              <a:rPr lang="en-US" altLang="zh-CN" sz="1600" dirty="0">
                <a:solidFill>
                  <a:sysClr val="windowText" lastClr="000000"/>
                </a:solidFill>
                <a:latin typeface="微软雅黑" panose="020B0503020204020204" pitchFamily="34" charset="-122"/>
                <a:ea typeface="微软雅黑" panose="020B0503020204020204" pitchFamily="34" charset="-122"/>
              </a:rPr>
              <a:t>2.</a:t>
            </a:r>
            <a:r>
              <a:rPr lang="zh-CN" altLang="en-US" sz="1600" dirty="0">
                <a:solidFill>
                  <a:sysClr val="windowText" lastClr="000000"/>
                </a:solidFill>
                <a:latin typeface="微软雅黑" panose="020B0503020204020204" pitchFamily="34" charset="-122"/>
                <a:ea typeface="微软雅黑" panose="020B0503020204020204" pitchFamily="34" charset="-122"/>
              </a:rPr>
              <a:t> 交互性差</a:t>
            </a:r>
          </a:p>
        </p:txBody>
      </p:sp>
      <p:sp>
        <p:nvSpPr>
          <p:cNvPr id="34" name="TextBox 8"/>
          <p:cNvSpPr txBox="1"/>
          <p:nvPr/>
        </p:nvSpPr>
        <p:spPr>
          <a:xfrm>
            <a:off x="7247334" y="4338394"/>
            <a:ext cx="3557537" cy="412453"/>
          </a:xfrm>
          <a:prstGeom prst="rect">
            <a:avLst/>
          </a:prstGeom>
          <a:noFill/>
        </p:spPr>
        <p:txBody>
          <a:bodyPr wrap="square" lIns="91472" tIns="45736" rIns="91472" bIns="45736" rtlCol="0">
            <a:spAutoFit/>
          </a:bodyPr>
          <a:lstStyle/>
          <a:p>
            <a:pPr>
              <a:lnSpc>
                <a:spcPct val="130000"/>
              </a:lnSpc>
            </a:pPr>
            <a:r>
              <a:rPr lang="en-US" altLang="zh-CN" sz="1600" dirty="0">
                <a:solidFill>
                  <a:sysClr val="windowText" lastClr="000000"/>
                </a:solidFill>
                <a:latin typeface="微软雅黑" panose="020B0503020204020204" pitchFamily="34" charset="-122"/>
                <a:ea typeface="微软雅黑" panose="020B0503020204020204" pitchFamily="34" charset="-122"/>
              </a:rPr>
              <a:t>3.</a:t>
            </a:r>
            <a:r>
              <a:rPr lang="zh-CN" altLang="en-US" sz="1600" dirty="0">
                <a:solidFill>
                  <a:sysClr val="windowText" lastClr="000000"/>
                </a:solidFill>
                <a:latin typeface="微软雅黑" panose="020B0503020204020204" pitchFamily="34" charset="-122"/>
                <a:ea typeface="微软雅黑" panose="020B0503020204020204" pitchFamily="34" charset="-122"/>
              </a:rPr>
              <a:t> 性能差</a:t>
            </a:r>
          </a:p>
        </p:txBody>
      </p:sp>
    </p:spTree>
    <p:extLst>
      <p:ext uri="{BB962C8B-B14F-4D97-AF65-F5344CB8AC3E}">
        <p14:creationId xmlns:p14="http://schemas.microsoft.com/office/powerpoint/2010/main" val="103246698"/>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 name="文本框 2"/>
          <p:cNvSpPr txBox="1"/>
          <p:nvPr/>
        </p:nvSpPr>
        <p:spPr>
          <a:xfrm>
            <a:off x="1129565" y="170270"/>
            <a:ext cx="4049504" cy="523220"/>
          </a:xfrm>
          <a:prstGeom prst="rect">
            <a:avLst/>
          </a:prstGeom>
          <a:noFill/>
        </p:spPr>
        <p:txBody>
          <a:bodyPr wrap="square" rtlCol="0">
            <a:spAutoFit/>
          </a:bodyPr>
          <a:lstStyle/>
          <a:p>
            <a:pPr lvl="0" algn="ctr"/>
            <a:r>
              <a:rPr lang="en-US" altLang="zh-CN" sz="2800" b="1" dirty="0">
                <a:solidFill>
                  <a:srgbClr val="005DA2"/>
                </a:solidFill>
                <a:latin typeface="微软雅黑" panose="020B0503020204020204" pitchFamily="34" charset="-122"/>
                <a:ea typeface="微软雅黑" panose="020B0503020204020204" pitchFamily="34" charset="-122"/>
              </a:rPr>
              <a:t>VR</a:t>
            </a:r>
            <a:r>
              <a:rPr lang="zh-CN" altLang="en-US" sz="2800" b="1" dirty="0">
                <a:solidFill>
                  <a:srgbClr val="005DA2"/>
                </a:solidFill>
                <a:latin typeface="微软雅黑" panose="020B0503020204020204" pitchFamily="34" charset="-122"/>
                <a:ea typeface="微软雅黑" panose="020B0503020204020204" pitchFamily="34" charset="-122"/>
              </a:rPr>
              <a:t>与</a:t>
            </a:r>
            <a:r>
              <a:rPr lang="en-US" altLang="zh-CN" sz="2800" b="1" dirty="0">
                <a:solidFill>
                  <a:srgbClr val="005DA2"/>
                </a:solidFill>
                <a:latin typeface="微软雅黑" panose="020B0503020204020204" pitchFamily="34" charset="-122"/>
                <a:ea typeface="微软雅黑" panose="020B0503020204020204" pitchFamily="34" charset="-122"/>
              </a:rPr>
              <a:t>WEB</a:t>
            </a:r>
            <a:r>
              <a:rPr lang="zh-CN" altLang="en-US" sz="2800" b="1" dirty="0">
                <a:solidFill>
                  <a:srgbClr val="005DA2"/>
                </a:solidFill>
                <a:latin typeface="微软雅黑" panose="020B0503020204020204" pitchFamily="34" charset="-122"/>
                <a:ea typeface="微软雅黑" panose="020B0503020204020204" pitchFamily="34" charset="-122"/>
              </a:rPr>
              <a:t>的爱恨情仇</a:t>
            </a:r>
          </a:p>
        </p:txBody>
      </p:sp>
      <p:sp>
        <p:nvSpPr>
          <p:cNvPr id="67" name="五边形 66"/>
          <p:cNvSpPr/>
          <p:nvPr/>
        </p:nvSpPr>
        <p:spPr>
          <a:xfrm>
            <a:off x="5086740" y="251916"/>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69" name="矩形 6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2" name="矩形 1"/>
          <p:cNvSpPr/>
          <p:nvPr/>
        </p:nvSpPr>
        <p:spPr>
          <a:xfrm>
            <a:off x="1134913" y="2133650"/>
            <a:ext cx="6092825" cy="461665"/>
          </a:xfrm>
          <a:prstGeom prst="rect">
            <a:avLst/>
          </a:prstGeom>
        </p:spPr>
        <p:txBody>
          <a:bodyPr>
            <a:spAutoFit/>
          </a:bodyPr>
          <a:lstStyle/>
          <a:p>
            <a:r>
              <a:rPr lang="zh-CN" altLang="en-US" dirty="0">
                <a:solidFill>
                  <a:srgbClr val="999999"/>
                </a:solidFill>
                <a:latin typeface="PingFang SC" charset="-122"/>
              </a:rPr>
              <a:t>。</a:t>
            </a:r>
            <a:endParaRPr lang="zh-CN" altLang="en-US" dirty="0"/>
          </a:p>
        </p:txBody>
      </p:sp>
      <p:sp>
        <p:nvSpPr>
          <p:cNvPr id="55" name="Text Box 36"/>
          <p:cNvSpPr>
            <a:spLocks noChangeArrowheads="1"/>
          </p:cNvSpPr>
          <p:nvPr/>
        </p:nvSpPr>
        <p:spPr bwMode="auto">
          <a:xfrm>
            <a:off x="733747" y="1165191"/>
            <a:ext cx="9897963"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sk-SK" altLang="zh-CN" b="1" dirty="0" err="1">
                <a:solidFill>
                  <a:srgbClr val="005DA2"/>
                </a:solidFill>
                <a:latin typeface="微软雅黑" panose="020B0503020204020204" pitchFamily="34" charset="-122"/>
                <a:ea typeface="微软雅黑" panose="020B0503020204020204" pitchFamily="34" charset="-122"/>
                <a:sym typeface="微软雅黑" panose="020B0503020204020204" pitchFamily="34" charset="-122"/>
              </a:rPr>
              <a:t>WebVR</a:t>
            </a:r>
            <a:r>
              <a:rPr lang="zh-CN" altLang="en-US" b="1" dirty="0">
                <a:solidFill>
                  <a:srgbClr val="005DA2"/>
                </a:solidFill>
                <a:latin typeface="微软雅黑" panose="020B0503020204020204" pitchFamily="34" charset="-122"/>
                <a:ea typeface="微软雅黑" panose="020B0503020204020204" pitchFamily="34" charset="-122"/>
              </a:rPr>
              <a:t>草案</a:t>
            </a:r>
          </a:p>
          <a:p>
            <a:endParaRPr lang="zh-CN" altLang="en-US" sz="2800" b="1" dirty="0">
              <a:solidFill>
                <a:srgbClr val="005DA2"/>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dirty="0"/>
              <a:t>        为了降低</a:t>
            </a:r>
            <a:r>
              <a:rPr lang="en-US" altLang="zh-CN" dirty="0"/>
              <a:t>VR </a:t>
            </a:r>
            <a:r>
              <a:rPr lang="zh-CN" altLang="en-US" dirty="0"/>
              <a:t>技术的使用难度，</a:t>
            </a:r>
            <a:r>
              <a:rPr lang="en-US" altLang="zh-CN" dirty="0" err="1"/>
              <a:t>WebVR</a:t>
            </a:r>
            <a:r>
              <a:rPr lang="en-US" altLang="zh-CN" dirty="0"/>
              <a:t> </a:t>
            </a:r>
            <a:r>
              <a:rPr lang="zh-CN" altLang="en-US" dirty="0"/>
              <a:t>技术诞生。该技术使得开发者只需要利用</a:t>
            </a:r>
            <a:r>
              <a:rPr lang="en-US" altLang="zh-CN" dirty="0"/>
              <a:t>JavaScript</a:t>
            </a:r>
            <a:r>
              <a:rPr lang="zh-CN" altLang="en-US" dirty="0"/>
              <a:t>和</a:t>
            </a:r>
            <a:r>
              <a:rPr lang="en-US" altLang="zh-CN" dirty="0" err="1"/>
              <a:t>WebGL</a:t>
            </a:r>
            <a:r>
              <a:rPr lang="zh-CN" altLang="en-US" dirty="0"/>
              <a:t>等基础的 </a:t>
            </a:r>
            <a:r>
              <a:rPr lang="en-US" altLang="zh-CN" dirty="0"/>
              <a:t>Web </a:t>
            </a:r>
            <a:r>
              <a:rPr lang="zh-CN" altLang="en-US" dirty="0"/>
              <a:t>技术即可创建 </a:t>
            </a:r>
            <a:r>
              <a:rPr lang="en-US" altLang="zh-CN" dirty="0"/>
              <a:t>VR </a:t>
            </a:r>
            <a:r>
              <a:rPr lang="zh-CN" altLang="en-US" dirty="0"/>
              <a:t>场景。</a:t>
            </a:r>
            <a:endParaRPr lang="zh-CN" altLang="en-US" dirty="0">
              <a:solidFill>
                <a:sysClr val="windowText" lastClr="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p:cNvSpPr/>
          <p:nvPr/>
        </p:nvSpPr>
        <p:spPr>
          <a:xfrm>
            <a:off x="785018" y="3563774"/>
            <a:ext cx="9744347" cy="2739211"/>
          </a:xfrm>
          <a:prstGeom prst="rect">
            <a:avLst/>
          </a:prstGeom>
        </p:spPr>
        <p:txBody>
          <a:bodyPr wrap="square">
            <a:spAutoFit/>
          </a:bodyPr>
          <a:lstStyle/>
          <a:p>
            <a:r>
              <a:rPr lang="sk-SK" altLang="zh-CN" b="1" dirty="0" err="1">
                <a:solidFill>
                  <a:srgbClr val="005DA2"/>
                </a:solidFill>
                <a:latin typeface="微软雅黑" panose="020B0503020204020204" pitchFamily="34" charset="-122"/>
                <a:ea typeface="微软雅黑" panose="020B0503020204020204" pitchFamily="34" charset="-122"/>
                <a:sym typeface="微软雅黑" panose="020B0503020204020204" pitchFamily="34" charset="-122"/>
              </a:rPr>
              <a:t>WebVR</a:t>
            </a:r>
            <a:r>
              <a:rPr lang="zh-CN" altLang="en-US" b="1" dirty="0">
                <a:solidFill>
                  <a:srgbClr val="005DA2"/>
                </a:solidFill>
                <a:latin typeface="微软雅黑" panose="020B0503020204020204" pitchFamily="34" charset="-122"/>
                <a:ea typeface="微软雅黑" panose="020B0503020204020204" pitchFamily="34" charset="-122"/>
              </a:rPr>
              <a:t>草案做了什么？</a:t>
            </a:r>
          </a:p>
          <a:p>
            <a:endParaRPr lang="zh-CN" altLang="en-US" dirty="0"/>
          </a:p>
          <a:p>
            <a:r>
              <a:rPr lang="zh-CN" altLang="en-US" dirty="0"/>
              <a:t>         一般而言，</a:t>
            </a:r>
            <a:r>
              <a:rPr lang="en-US" altLang="zh-CN" dirty="0"/>
              <a:t>VR </a:t>
            </a:r>
            <a:r>
              <a:rPr lang="zh-CN" altLang="en-US" dirty="0"/>
              <a:t>应用都需要底层硬件能够提供高精度、低延迟的数据以保证上层应用的用户体验。之前，</a:t>
            </a:r>
            <a:r>
              <a:rPr lang="en-US" altLang="zh-CN" dirty="0"/>
              <a:t>VR </a:t>
            </a:r>
            <a:r>
              <a:rPr lang="zh-CN" altLang="en-US" dirty="0"/>
              <a:t>设备的厂商都是根据自身设备的特点，提供各自定义的接口供上层使用。然而，这些接口既增加了应用开发者的难度，又很难保证精度和延迟。因此，</a:t>
            </a:r>
            <a:r>
              <a:rPr lang="en-US" altLang="zh-CN" dirty="0" err="1"/>
              <a:t>WebVR</a:t>
            </a:r>
            <a:r>
              <a:rPr lang="en-US" altLang="zh-CN" dirty="0"/>
              <a:t> API </a:t>
            </a:r>
            <a:r>
              <a:rPr lang="zh-CN" altLang="en-US" dirty="0"/>
              <a:t>这一统一的标准被提出。</a:t>
            </a:r>
          </a:p>
        </p:txBody>
      </p:sp>
    </p:spTree>
    <p:extLst>
      <p:ext uri="{BB962C8B-B14F-4D97-AF65-F5344CB8AC3E}">
        <p14:creationId xmlns:p14="http://schemas.microsoft.com/office/powerpoint/2010/main" val="983932096"/>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 name="文本框 2"/>
          <p:cNvSpPr txBox="1"/>
          <p:nvPr/>
        </p:nvSpPr>
        <p:spPr>
          <a:xfrm>
            <a:off x="1129565" y="170270"/>
            <a:ext cx="4049504" cy="523220"/>
          </a:xfrm>
          <a:prstGeom prst="rect">
            <a:avLst/>
          </a:prstGeom>
          <a:noFill/>
        </p:spPr>
        <p:txBody>
          <a:bodyPr wrap="square" rtlCol="0">
            <a:spAutoFit/>
          </a:bodyPr>
          <a:lstStyle/>
          <a:p>
            <a:pPr lvl="0" algn="ctr"/>
            <a:r>
              <a:rPr lang="en-US" altLang="zh-CN" sz="2800" b="1" dirty="0">
                <a:solidFill>
                  <a:srgbClr val="005DA2"/>
                </a:solidFill>
                <a:latin typeface="微软雅黑" panose="020B0503020204020204" pitchFamily="34" charset="-122"/>
                <a:ea typeface="微软雅黑" panose="020B0503020204020204" pitchFamily="34" charset="-122"/>
              </a:rPr>
              <a:t>VR</a:t>
            </a:r>
            <a:r>
              <a:rPr lang="zh-CN" altLang="en-US" sz="2800" b="1" dirty="0">
                <a:solidFill>
                  <a:srgbClr val="005DA2"/>
                </a:solidFill>
                <a:latin typeface="微软雅黑" panose="020B0503020204020204" pitchFamily="34" charset="-122"/>
                <a:ea typeface="微软雅黑" panose="020B0503020204020204" pitchFamily="34" charset="-122"/>
              </a:rPr>
              <a:t>与</a:t>
            </a:r>
            <a:r>
              <a:rPr lang="en-US" altLang="zh-CN" sz="2800" b="1" dirty="0">
                <a:solidFill>
                  <a:srgbClr val="005DA2"/>
                </a:solidFill>
                <a:latin typeface="微软雅黑" panose="020B0503020204020204" pitchFamily="34" charset="-122"/>
                <a:ea typeface="微软雅黑" panose="020B0503020204020204" pitchFamily="34" charset="-122"/>
              </a:rPr>
              <a:t>WEB</a:t>
            </a:r>
            <a:r>
              <a:rPr lang="zh-CN" altLang="en-US" sz="2800" b="1" dirty="0">
                <a:solidFill>
                  <a:srgbClr val="005DA2"/>
                </a:solidFill>
                <a:latin typeface="微软雅黑" panose="020B0503020204020204" pitchFamily="34" charset="-122"/>
                <a:ea typeface="微软雅黑" panose="020B0503020204020204" pitchFamily="34" charset="-122"/>
              </a:rPr>
              <a:t>的爱恨情仇</a:t>
            </a:r>
          </a:p>
        </p:txBody>
      </p:sp>
      <p:sp>
        <p:nvSpPr>
          <p:cNvPr id="67" name="五边形 66"/>
          <p:cNvSpPr/>
          <p:nvPr/>
        </p:nvSpPr>
        <p:spPr>
          <a:xfrm>
            <a:off x="5086740" y="251916"/>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69" name="矩形 6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9" name="矩形 8"/>
          <p:cNvSpPr/>
          <p:nvPr/>
        </p:nvSpPr>
        <p:spPr>
          <a:xfrm>
            <a:off x="1198661" y="1454911"/>
            <a:ext cx="1758227" cy="176645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en-US" altLang="zh-CN" dirty="0" err="1">
                <a:latin typeface="微软雅黑" panose="020B0503020204020204" pitchFamily="34" charset="-122"/>
                <a:ea typeface="微软雅黑" panose="020B0503020204020204" pitchFamily="34" charset="-122"/>
              </a:rPr>
              <a:t>Babylon.js</a:t>
            </a:r>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a:xfrm>
            <a:off x="1198662" y="3221363"/>
            <a:ext cx="1758227" cy="10598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游戏引擎</a:t>
            </a:r>
          </a:p>
        </p:txBody>
      </p:sp>
      <p:sp>
        <p:nvSpPr>
          <p:cNvPr id="11" name="矩形 10"/>
          <p:cNvSpPr/>
          <p:nvPr/>
        </p:nvSpPr>
        <p:spPr>
          <a:xfrm>
            <a:off x="3185458" y="1454911"/>
            <a:ext cx="1758227" cy="176645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en-US" altLang="zh-CN" dirty="0" err="1">
                <a:latin typeface="微软雅黑" panose="020B0503020204020204" pitchFamily="34" charset="-122"/>
                <a:ea typeface="微软雅黑" panose="020B0503020204020204" pitchFamily="34" charset="-122"/>
              </a:rPr>
              <a:t>Enchant.js</a:t>
            </a:r>
            <a:endParaRPr lang="zh-CN" altLang="en-US" dirty="0">
              <a:latin typeface="微软雅黑" panose="020B0503020204020204" pitchFamily="34" charset="-122"/>
              <a:ea typeface="微软雅黑" panose="020B0503020204020204" pitchFamily="34" charset="-122"/>
            </a:endParaRPr>
          </a:p>
        </p:txBody>
      </p:sp>
      <p:sp>
        <p:nvSpPr>
          <p:cNvPr id="12" name="矩形 11"/>
          <p:cNvSpPr/>
          <p:nvPr/>
        </p:nvSpPr>
        <p:spPr>
          <a:xfrm>
            <a:off x="3185458" y="3221363"/>
            <a:ext cx="1758227" cy="10598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游戏引擎</a:t>
            </a:r>
          </a:p>
        </p:txBody>
      </p:sp>
      <p:sp>
        <p:nvSpPr>
          <p:cNvPr id="13" name="矩形 12"/>
          <p:cNvSpPr/>
          <p:nvPr/>
        </p:nvSpPr>
        <p:spPr>
          <a:xfrm>
            <a:off x="5172256" y="1454911"/>
            <a:ext cx="1758227" cy="176645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en-US" altLang="zh-CN" sz="1800" dirty="0" err="1">
                <a:latin typeface="微软雅黑" panose="020B0503020204020204" pitchFamily="34" charset="-122"/>
                <a:ea typeface="微软雅黑" panose="020B0503020204020204" pitchFamily="34" charset="-122"/>
              </a:rPr>
              <a:t>PlayCanvas.js</a:t>
            </a:r>
            <a:endParaRPr lang="zh-CN" altLang="en-US" sz="1800" dirty="0">
              <a:latin typeface="微软雅黑" panose="020B0503020204020204" pitchFamily="34" charset="-122"/>
              <a:ea typeface="微软雅黑" panose="020B0503020204020204" pitchFamily="34" charset="-122"/>
            </a:endParaRPr>
          </a:p>
        </p:txBody>
      </p:sp>
      <p:sp>
        <p:nvSpPr>
          <p:cNvPr id="14" name="矩形 13"/>
          <p:cNvSpPr/>
          <p:nvPr/>
        </p:nvSpPr>
        <p:spPr>
          <a:xfrm>
            <a:off x="5172256" y="3221363"/>
            <a:ext cx="1758227" cy="10598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游戏引擎</a:t>
            </a:r>
          </a:p>
        </p:txBody>
      </p:sp>
      <p:sp>
        <p:nvSpPr>
          <p:cNvPr id="15" name="矩形 14"/>
          <p:cNvSpPr/>
          <p:nvPr/>
        </p:nvSpPr>
        <p:spPr>
          <a:xfrm>
            <a:off x="7159054" y="1454911"/>
            <a:ext cx="1758227" cy="176645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en-US" altLang="zh-CN" sz="2000" dirty="0">
                <a:latin typeface="微软雅黑" panose="020B0503020204020204" pitchFamily="34" charset="-122"/>
                <a:ea typeface="微软雅黑" panose="020B0503020204020204" pitchFamily="34" charset="-122"/>
              </a:rPr>
              <a:t>Goo Engine</a:t>
            </a:r>
            <a:endParaRPr lang="zh-CN" altLang="en-US" sz="2000" dirty="0">
              <a:latin typeface="微软雅黑" panose="020B0503020204020204" pitchFamily="34" charset="-122"/>
              <a:ea typeface="微软雅黑" panose="020B0503020204020204" pitchFamily="34" charset="-122"/>
            </a:endParaRPr>
          </a:p>
        </p:txBody>
      </p:sp>
      <p:sp>
        <p:nvSpPr>
          <p:cNvPr id="16" name="矩形 15"/>
          <p:cNvSpPr/>
          <p:nvPr/>
        </p:nvSpPr>
        <p:spPr>
          <a:xfrm>
            <a:off x="7159054" y="3221363"/>
            <a:ext cx="1758227" cy="10598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非游戏引擎</a:t>
            </a:r>
          </a:p>
        </p:txBody>
      </p:sp>
      <p:sp>
        <p:nvSpPr>
          <p:cNvPr id="17" name="矩形 16"/>
          <p:cNvSpPr/>
          <p:nvPr/>
        </p:nvSpPr>
        <p:spPr>
          <a:xfrm>
            <a:off x="9145850" y="1454911"/>
            <a:ext cx="1758227" cy="176645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en-US" altLang="zh-CN" sz="2000" dirty="0">
                <a:latin typeface="微软雅黑" panose="020B0503020204020204" pitchFamily="34" charset="-122"/>
                <a:ea typeface="微软雅黑" panose="020B0503020204020204" pitchFamily="34" charset="-122"/>
              </a:rPr>
              <a:t>Three.js</a:t>
            </a:r>
            <a:endParaRPr lang="zh-CN" altLang="en-US" sz="2000" dirty="0">
              <a:latin typeface="微软雅黑" panose="020B0503020204020204" pitchFamily="34" charset="-122"/>
              <a:ea typeface="微软雅黑" panose="020B0503020204020204" pitchFamily="34" charset="-122"/>
            </a:endParaRPr>
          </a:p>
        </p:txBody>
      </p:sp>
      <p:sp>
        <p:nvSpPr>
          <p:cNvPr id="18" name="矩形 17"/>
          <p:cNvSpPr/>
          <p:nvPr/>
        </p:nvSpPr>
        <p:spPr>
          <a:xfrm>
            <a:off x="9145850" y="3221363"/>
            <a:ext cx="1758227" cy="1059871"/>
          </a:xfrm>
          <a:prstGeom prst="rect">
            <a:avLst/>
          </a:prstGeom>
          <a:solidFill>
            <a:srgbClr val="70BDD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非游戏引擎</a:t>
            </a:r>
          </a:p>
        </p:txBody>
      </p:sp>
      <p:sp>
        <p:nvSpPr>
          <p:cNvPr id="43" name="等腰三角形 79"/>
          <p:cNvSpPr/>
          <p:nvPr/>
        </p:nvSpPr>
        <p:spPr>
          <a:xfrm flipV="1">
            <a:off x="1955404" y="4281232"/>
            <a:ext cx="244746"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44" name="等腰三角形 80"/>
          <p:cNvSpPr/>
          <p:nvPr/>
        </p:nvSpPr>
        <p:spPr>
          <a:xfrm flipV="1">
            <a:off x="3942201" y="4281232"/>
            <a:ext cx="244746"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45" name="等腰三角形 81"/>
          <p:cNvSpPr/>
          <p:nvPr/>
        </p:nvSpPr>
        <p:spPr>
          <a:xfrm flipV="1">
            <a:off x="5928999" y="4281232"/>
            <a:ext cx="244746"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46" name="等腰三角形 82"/>
          <p:cNvSpPr/>
          <p:nvPr/>
        </p:nvSpPr>
        <p:spPr>
          <a:xfrm flipV="1">
            <a:off x="7915795" y="4281232"/>
            <a:ext cx="244746"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47" name="等腰三角形 83"/>
          <p:cNvSpPr/>
          <p:nvPr/>
        </p:nvSpPr>
        <p:spPr>
          <a:xfrm flipV="1">
            <a:off x="9902594" y="4281232"/>
            <a:ext cx="244746" cy="211974"/>
          </a:xfrm>
          <a:prstGeom prst="triangl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53" name="矩形 52"/>
          <p:cNvSpPr/>
          <p:nvPr/>
        </p:nvSpPr>
        <p:spPr>
          <a:xfrm>
            <a:off x="1198662" y="4615124"/>
            <a:ext cx="9705417" cy="57816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en-US" altLang="zh-CN" dirty="0" err="1">
                <a:latin typeface="微软雅黑" panose="020B0503020204020204" pitchFamily="34" charset="-122"/>
                <a:ea typeface="微软雅黑" panose="020B0503020204020204" pitchFamily="34" charset="-122"/>
              </a:rPr>
              <a:t>WebGL</a:t>
            </a:r>
            <a:r>
              <a:rPr lang="en-US" altLang="zh-CN" dirty="0">
                <a:latin typeface="微软雅黑" panose="020B0503020204020204" pitchFamily="34" charset="-122"/>
                <a:ea typeface="微软雅黑" panose="020B0503020204020204" pitchFamily="34" charset="-122"/>
              </a:rPr>
              <a:t>(</a:t>
            </a:r>
            <a:r>
              <a:rPr lang="en-US" altLang="zh-CN" dirty="0"/>
              <a:t>OpenGL ES 2.0+JavaScript</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54" name="矩形 53"/>
          <p:cNvSpPr/>
          <p:nvPr/>
        </p:nvSpPr>
        <p:spPr>
          <a:xfrm>
            <a:off x="1198660" y="5634534"/>
            <a:ext cx="9705417" cy="578162"/>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en-US" altLang="zh-CN" dirty="0">
                <a:latin typeface="微软雅黑" panose="020B0503020204020204" pitchFamily="34" charset="-122"/>
                <a:ea typeface="微软雅黑" panose="020B0503020204020204" pitchFamily="34" charset="-122"/>
              </a:rPr>
              <a:t>OpenGL</a:t>
            </a:r>
            <a:r>
              <a:rPr lang="zh-CN" altLang="en-US" dirty="0">
                <a:latin typeface="微软雅黑" panose="020B0503020204020204" pitchFamily="34" charset="-122"/>
                <a:ea typeface="微软雅黑" panose="020B0503020204020204" pitchFamily="34" charset="-122"/>
              </a:rPr>
              <a:t>（</a:t>
            </a:r>
            <a:r>
              <a:rPr lang="zh-CN" altLang="en-US" b="1" dirty="0"/>
              <a:t>开放图形库</a:t>
            </a:r>
            <a:r>
              <a:rPr lang="zh-CN" altLang="en-US" dirty="0">
                <a:latin typeface="微软雅黑" panose="020B0503020204020204" pitchFamily="34" charset="-122"/>
                <a:ea typeface="微软雅黑" panose="020B0503020204020204" pitchFamily="34" charset="-122"/>
              </a:rPr>
              <a:t>）</a:t>
            </a:r>
          </a:p>
        </p:txBody>
      </p:sp>
      <p:sp>
        <p:nvSpPr>
          <p:cNvPr id="56" name="等腰三角形 81"/>
          <p:cNvSpPr/>
          <p:nvPr/>
        </p:nvSpPr>
        <p:spPr>
          <a:xfrm flipV="1">
            <a:off x="5928999" y="5309274"/>
            <a:ext cx="244746"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Tree>
    <p:extLst>
      <p:ext uri="{BB962C8B-B14F-4D97-AF65-F5344CB8AC3E}">
        <p14:creationId xmlns:p14="http://schemas.microsoft.com/office/powerpoint/2010/main" val="798543844"/>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箭头 1"/>
          <p:cNvSpPr/>
          <p:nvPr/>
        </p:nvSpPr>
        <p:spPr>
          <a:xfrm rot="1447267">
            <a:off x="3520935" y="3235256"/>
            <a:ext cx="854441" cy="809927"/>
          </a:xfrm>
          <a:prstGeom prst="rightArrow">
            <a:avLst/>
          </a:prstGeom>
          <a:solidFill>
            <a:srgbClr val="005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Rectangle 12"/>
          <p:cNvSpPr>
            <a:spLocks noChangeArrowheads="1"/>
          </p:cNvSpPr>
          <p:nvPr/>
        </p:nvSpPr>
        <p:spPr bwMode="auto">
          <a:xfrm>
            <a:off x="10995484" y="1810927"/>
            <a:ext cx="1200151" cy="2792822"/>
          </a:xfrm>
          <a:prstGeom prst="rect">
            <a:avLst/>
          </a:pr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3" name="Freeform 13"/>
          <p:cNvSpPr/>
          <p:nvPr/>
        </p:nvSpPr>
        <p:spPr bwMode="auto">
          <a:xfrm>
            <a:off x="1" y="1810929"/>
            <a:ext cx="1948749" cy="2792822"/>
          </a:xfrm>
          <a:custGeom>
            <a:avLst/>
            <a:gdLst>
              <a:gd name="T0" fmla="*/ 2055 w 2055"/>
              <a:gd name="T1" fmla="*/ 3548 h 3548"/>
              <a:gd name="T2" fmla="*/ 0 w 2055"/>
              <a:gd name="T3" fmla="*/ 3548 h 3548"/>
              <a:gd name="T4" fmla="*/ 0 w 2055"/>
              <a:gd name="T5" fmla="*/ 0 h 3548"/>
              <a:gd name="T6" fmla="*/ 2055 w 2055"/>
              <a:gd name="T7" fmla="*/ 0 h 3548"/>
              <a:gd name="T8" fmla="*/ 959 w 2055"/>
              <a:gd name="T9" fmla="*/ 1774 h 3548"/>
              <a:gd name="T10" fmla="*/ 2055 w 2055"/>
              <a:gd name="T11" fmla="*/ 3548 h 3548"/>
            </a:gdLst>
            <a:ahLst/>
            <a:cxnLst>
              <a:cxn ang="0">
                <a:pos x="T0" y="T1"/>
              </a:cxn>
              <a:cxn ang="0">
                <a:pos x="T2" y="T3"/>
              </a:cxn>
              <a:cxn ang="0">
                <a:pos x="T4" y="T5"/>
              </a:cxn>
              <a:cxn ang="0">
                <a:pos x="T6" y="T7"/>
              </a:cxn>
              <a:cxn ang="0">
                <a:pos x="T8" y="T9"/>
              </a:cxn>
              <a:cxn ang="0">
                <a:pos x="T10" y="T11"/>
              </a:cxn>
            </a:cxnLst>
            <a:rect l="0" t="0" r="r" b="b"/>
            <a:pathLst>
              <a:path w="2055" h="3548">
                <a:moveTo>
                  <a:pt x="2055" y="3548"/>
                </a:moveTo>
                <a:lnTo>
                  <a:pt x="0" y="3548"/>
                </a:lnTo>
                <a:lnTo>
                  <a:pt x="0" y="0"/>
                </a:lnTo>
                <a:lnTo>
                  <a:pt x="2055" y="0"/>
                </a:lnTo>
                <a:cubicBezTo>
                  <a:pt x="1407" y="317"/>
                  <a:pt x="959" y="992"/>
                  <a:pt x="959" y="1774"/>
                </a:cubicBezTo>
                <a:cubicBezTo>
                  <a:pt x="959" y="2555"/>
                  <a:pt x="1407" y="3231"/>
                  <a:pt x="2055" y="3548"/>
                </a:cubicBezTo>
                <a:close/>
              </a:path>
            </a:pathLst>
          </a:cu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4" name="Freeform 19"/>
          <p:cNvSpPr/>
          <p:nvPr/>
        </p:nvSpPr>
        <p:spPr bwMode="auto">
          <a:xfrm>
            <a:off x="2964437" y="-40679"/>
            <a:ext cx="2346130" cy="6919638"/>
          </a:xfrm>
          <a:custGeom>
            <a:avLst/>
            <a:gdLst>
              <a:gd name="T0" fmla="*/ 0 w 1703"/>
              <a:gd name="T1" fmla="*/ 0 h 9079"/>
              <a:gd name="T2" fmla="*/ 1703 w 1703"/>
              <a:gd name="T3" fmla="*/ 4539 h 9079"/>
              <a:gd name="T4" fmla="*/ 0 w 1703"/>
              <a:gd name="T5" fmla="*/ 9079 h 9079"/>
            </a:gdLst>
            <a:ahLst/>
            <a:cxnLst>
              <a:cxn ang="0">
                <a:pos x="T0" y="T1"/>
              </a:cxn>
              <a:cxn ang="0">
                <a:pos x="T2" y="T3"/>
              </a:cxn>
              <a:cxn ang="0">
                <a:pos x="T4" y="T5"/>
              </a:cxn>
            </a:cxnLst>
            <a:rect l="0" t="0" r="r" b="b"/>
            <a:pathLst>
              <a:path w="1703" h="9079">
                <a:moveTo>
                  <a:pt x="0" y="0"/>
                </a:moveTo>
                <a:cubicBezTo>
                  <a:pt x="1060" y="1213"/>
                  <a:pt x="1703" y="2801"/>
                  <a:pt x="1703" y="4539"/>
                </a:cubicBezTo>
                <a:cubicBezTo>
                  <a:pt x="1703" y="6277"/>
                  <a:pt x="1060" y="7865"/>
                  <a:pt x="0" y="9079"/>
                </a:cubicBezTo>
              </a:path>
            </a:pathLst>
          </a:custGeom>
          <a:noFill/>
          <a:ln w="19050" cap="flat">
            <a:solidFill>
              <a:schemeClr val="accent1"/>
            </a:solidFill>
            <a:prstDash val="sysDash"/>
            <a:miter lim="800000"/>
          </a:ln>
          <a:extLst>
            <a:ext uri="{909E8E84-426E-40DD-AFC4-6F175D3DCCD1}">
              <a14:hiddenFill xmlns:a14="http://schemas.microsoft.com/office/drawing/2010/main">
                <a:solidFill>
                  <a:srgbClr val="FFFFFF"/>
                </a:solidFill>
              </a14:hiddenFill>
            </a:ext>
          </a:extLst>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grpSp>
        <p:nvGrpSpPr>
          <p:cNvPr id="3" name="组合 2"/>
          <p:cNvGrpSpPr/>
          <p:nvPr/>
        </p:nvGrpSpPr>
        <p:grpSpPr>
          <a:xfrm>
            <a:off x="4305742" y="1125243"/>
            <a:ext cx="5468316" cy="729710"/>
            <a:chOff x="3977132" y="808412"/>
            <a:chExt cx="6182758" cy="729541"/>
          </a:xfrm>
          <a:solidFill>
            <a:srgbClr val="005292"/>
          </a:solidFill>
        </p:grpSpPr>
        <p:sp>
          <p:nvSpPr>
            <p:cNvPr id="75" name="椭圆 74"/>
            <p:cNvSpPr>
              <a:spLocks noChangeAspect="1"/>
            </p:cNvSpPr>
            <p:nvPr/>
          </p:nvSpPr>
          <p:spPr bwMode="auto">
            <a:xfrm>
              <a:off x="3977132" y="80841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1" name="圆角矩形 80"/>
            <p:cNvSpPr/>
            <p:nvPr/>
          </p:nvSpPr>
          <p:spPr bwMode="auto">
            <a:xfrm>
              <a:off x="4937646" y="867652"/>
              <a:ext cx="5222244"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7" name="TextBox 86"/>
            <p:cNvSpPr txBox="1"/>
            <p:nvPr/>
          </p:nvSpPr>
          <p:spPr>
            <a:xfrm>
              <a:off x="5365958" y="902124"/>
              <a:ext cx="3570667" cy="540641"/>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揭开</a:t>
              </a:r>
              <a:r>
                <a:rPr lang="en-US" altLang="zh-CN" sz="2800" spc="300" dirty="0">
                  <a:solidFill>
                    <a:schemeClr val="bg1"/>
                  </a:solidFill>
                  <a:latin typeface="微软雅黑" panose="020B0503020204020204" pitchFamily="34" charset="-122"/>
                  <a:ea typeface="微软雅黑" panose="020B0503020204020204" pitchFamily="34" charset="-122"/>
                </a:rPr>
                <a:t>VR</a:t>
              </a:r>
              <a:r>
                <a:rPr lang="zh-CN" altLang="en-US" sz="2800" spc="300" dirty="0">
                  <a:solidFill>
                    <a:schemeClr val="bg1"/>
                  </a:solidFill>
                  <a:latin typeface="微软雅黑" panose="020B0503020204020204" pitchFamily="34" charset="-122"/>
                  <a:ea typeface="微软雅黑" panose="020B0503020204020204" pitchFamily="34" charset="-122"/>
                </a:rPr>
                <a:t>神秘面纱</a:t>
              </a:r>
            </a:p>
          </p:txBody>
        </p:sp>
        <p:sp>
          <p:nvSpPr>
            <p:cNvPr id="93" name="TextBox 92"/>
            <p:cNvSpPr txBox="1"/>
            <p:nvPr/>
          </p:nvSpPr>
          <p:spPr>
            <a:xfrm>
              <a:off x="4046409" y="839961"/>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4868060" y="2412052"/>
            <a:ext cx="5475618" cy="729710"/>
            <a:chOff x="4683558" y="1724102"/>
            <a:chExt cx="5476331" cy="729541"/>
          </a:xfrm>
          <a:solidFill>
            <a:srgbClr val="005292"/>
          </a:solidFill>
        </p:grpSpPr>
        <p:sp>
          <p:nvSpPr>
            <p:cNvPr id="76" name="椭圆 75"/>
            <p:cNvSpPr>
              <a:spLocks noChangeAspect="1"/>
            </p:cNvSpPr>
            <p:nvPr/>
          </p:nvSpPr>
          <p:spPr bwMode="auto">
            <a:xfrm>
              <a:off x="4683558" y="172410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2" name="圆角矩形 81"/>
            <p:cNvSpPr/>
            <p:nvPr/>
          </p:nvSpPr>
          <p:spPr bwMode="auto">
            <a:xfrm>
              <a:off x="5615950" y="1783610"/>
              <a:ext cx="4543939"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8" name="TextBox 87"/>
            <p:cNvSpPr txBox="1"/>
            <p:nvPr/>
          </p:nvSpPr>
          <p:spPr>
            <a:xfrm>
              <a:off x="5758259" y="1826884"/>
              <a:ext cx="4062685" cy="540641"/>
            </a:xfrm>
            <a:prstGeom prst="rect">
              <a:avLst/>
            </a:prstGeom>
            <a:grpFill/>
            <a:ln>
              <a:noFill/>
            </a:ln>
          </p:spPr>
          <p:txBody>
            <a:bodyPr wrap="none" lIns="108816" tIns="54408" rIns="108816" bIns="54408" rtlCol="0">
              <a:spAutoFit/>
            </a:bodyPr>
            <a:lstStyle/>
            <a:p>
              <a:r>
                <a:rPr lang="en-US" altLang="zh-CN" sz="2800" spc="300" dirty="0">
                  <a:solidFill>
                    <a:schemeClr val="bg1"/>
                  </a:solidFill>
                  <a:latin typeface="微软雅黑" panose="020B0503020204020204" pitchFamily="34" charset="-122"/>
                  <a:ea typeface="微软雅黑" panose="020B0503020204020204" pitchFamily="34" charset="-122"/>
                </a:rPr>
                <a:t>VR</a:t>
              </a:r>
              <a:r>
                <a:rPr lang="zh-CN" altLang="en-US" sz="2800" spc="300" dirty="0">
                  <a:solidFill>
                    <a:schemeClr val="bg1"/>
                  </a:solidFill>
                  <a:latin typeface="微软雅黑" panose="020B0503020204020204" pitchFamily="34" charset="-122"/>
                  <a:ea typeface="微软雅黑" panose="020B0503020204020204" pitchFamily="34" charset="-122"/>
                </a:rPr>
                <a:t>与</a:t>
              </a:r>
              <a:r>
                <a:rPr lang="en-US" altLang="zh-CN" sz="2800" spc="300" dirty="0">
                  <a:solidFill>
                    <a:schemeClr val="bg1"/>
                  </a:solidFill>
                  <a:latin typeface="微软雅黑" panose="020B0503020204020204" pitchFamily="34" charset="-122"/>
                  <a:ea typeface="微软雅黑" panose="020B0503020204020204" pitchFamily="34" charset="-122"/>
                </a:rPr>
                <a:t>WEB</a:t>
              </a:r>
              <a:r>
                <a:rPr lang="zh-CN" altLang="en-US" sz="2800" spc="300" dirty="0">
                  <a:solidFill>
                    <a:schemeClr val="bg1"/>
                  </a:solidFill>
                  <a:latin typeface="微软雅黑" panose="020B0503020204020204" pitchFamily="34" charset="-122"/>
                  <a:ea typeface="微软雅黑" panose="020B0503020204020204" pitchFamily="34" charset="-122"/>
                </a:rPr>
                <a:t>的爱恨情仇</a:t>
              </a:r>
            </a:p>
          </p:txBody>
        </p:sp>
        <p:sp>
          <p:nvSpPr>
            <p:cNvPr id="94" name="TextBox 93"/>
            <p:cNvSpPr txBox="1"/>
            <p:nvPr/>
          </p:nvSpPr>
          <p:spPr>
            <a:xfrm>
              <a:off x="4819493" y="1749343"/>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884335" y="3708196"/>
            <a:ext cx="5274231" cy="729710"/>
            <a:chOff x="4884971" y="2604546"/>
            <a:chExt cx="5274918" cy="729541"/>
          </a:xfrm>
          <a:solidFill>
            <a:srgbClr val="005292"/>
          </a:solidFill>
        </p:grpSpPr>
        <p:sp>
          <p:nvSpPr>
            <p:cNvPr id="77" name="椭圆 76"/>
            <p:cNvSpPr>
              <a:spLocks noChangeAspect="1"/>
            </p:cNvSpPr>
            <p:nvPr/>
          </p:nvSpPr>
          <p:spPr bwMode="auto">
            <a:xfrm>
              <a:off x="4884971" y="2604546"/>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3" name="圆角矩形 82"/>
            <p:cNvSpPr/>
            <p:nvPr/>
          </p:nvSpPr>
          <p:spPr bwMode="auto">
            <a:xfrm>
              <a:off x="5859530" y="2671474"/>
              <a:ext cx="4300359"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9" name="TextBox 88"/>
            <p:cNvSpPr txBox="1"/>
            <p:nvPr/>
          </p:nvSpPr>
          <p:spPr>
            <a:xfrm>
              <a:off x="6242233" y="2700635"/>
              <a:ext cx="3798155" cy="540641"/>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全景之</a:t>
              </a:r>
              <a:r>
                <a:rPr lang="en-US" altLang="zh-CN" sz="2800" spc="300" dirty="0">
                  <a:solidFill>
                    <a:schemeClr val="bg1"/>
                  </a:solidFill>
                  <a:latin typeface="微软雅黑" panose="020B0503020204020204" pitchFamily="34" charset="-122"/>
                  <a:ea typeface="微软雅黑" panose="020B0503020204020204" pitchFamily="34" charset="-122"/>
                </a:rPr>
                <a:t>“</a:t>
              </a:r>
              <a:r>
                <a:rPr lang="zh-CN" altLang="en-US" sz="2800" spc="300" dirty="0">
                  <a:solidFill>
                    <a:schemeClr val="bg1"/>
                  </a:solidFill>
                  <a:latin typeface="微软雅黑" panose="020B0503020204020204" pitchFamily="34" charset="-122"/>
                  <a:ea typeface="微软雅黑" panose="020B0503020204020204" pitchFamily="34" charset="-122"/>
                </a:rPr>
                <a:t>为了联盟</a:t>
              </a:r>
              <a:r>
                <a:rPr lang="en-US" altLang="zh-CN" sz="2800" spc="300" dirty="0">
                  <a:solidFill>
                    <a:schemeClr val="bg1"/>
                  </a:solidFill>
                  <a:latin typeface="微软雅黑" panose="020B0503020204020204" pitchFamily="34" charset="-122"/>
                  <a:ea typeface="微软雅黑" panose="020B0503020204020204" pitchFamily="34" charset="-122"/>
                </a:rPr>
                <a:t>”</a:t>
              </a:r>
            </a:p>
          </p:txBody>
        </p:sp>
        <p:sp>
          <p:nvSpPr>
            <p:cNvPr id="95" name="TextBox 94"/>
            <p:cNvSpPr txBox="1"/>
            <p:nvPr/>
          </p:nvSpPr>
          <p:spPr>
            <a:xfrm>
              <a:off x="5012065" y="265420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4439022" y="4860324"/>
            <a:ext cx="5296065" cy="729710"/>
            <a:chOff x="4863136" y="3506582"/>
            <a:chExt cx="5296754" cy="729541"/>
          </a:xfrm>
          <a:solidFill>
            <a:srgbClr val="005292"/>
          </a:solidFill>
        </p:grpSpPr>
        <p:sp>
          <p:nvSpPr>
            <p:cNvPr id="78" name="椭圆 77"/>
            <p:cNvSpPr>
              <a:spLocks noChangeAspect="1"/>
            </p:cNvSpPr>
            <p:nvPr/>
          </p:nvSpPr>
          <p:spPr bwMode="auto">
            <a:xfrm>
              <a:off x="4863136" y="350658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4" name="圆角矩形 83"/>
            <p:cNvSpPr/>
            <p:nvPr/>
          </p:nvSpPr>
          <p:spPr bwMode="auto">
            <a:xfrm>
              <a:off x="5856700" y="3564990"/>
              <a:ext cx="4303190"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0" name="TextBox 89"/>
            <p:cNvSpPr txBox="1"/>
            <p:nvPr/>
          </p:nvSpPr>
          <p:spPr>
            <a:xfrm>
              <a:off x="6181716" y="3606179"/>
              <a:ext cx="3798154" cy="540641"/>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全景之</a:t>
              </a:r>
              <a:r>
                <a:rPr lang="en-US" altLang="zh-CN" sz="2800" spc="300" dirty="0">
                  <a:solidFill>
                    <a:schemeClr val="bg1"/>
                  </a:solidFill>
                  <a:latin typeface="微软雅黑" panose="020B0503020204020204" pitchFamily="34" charset="-122"/>
                  <a:ea typeface="微软雅黑" panose="020B0503020204020204" pitchFamily="34" charset="-122"/>
                </a:rPr>
                <a:t>“</a:t>
              </a:r>
              <a:r>
                <a:rPr lang="zh-CN" altLang="en-US" sz="2800" spc="300" dirty="0">
                  <a:solidFill>
                    <a:schemeClr val="bg1"/>
                  </a:solidFill>
                  <a:latin typeface="微软雅黑" panose="020B0503020204020204" pitchFamily="34" charset="-122"/>
                  <a:ea typeface="微软雅黑" panose="020B0503020204020204" pitchFamily="34" charset="-122"/>
                </a:rPr>
                <a:t>最美地球</a:t>
              </a:r>
              <a:r>
                <a:rPr lang="en-US" altLang="zh-CN" sz="2800" spc="300" dirty="0">
                  <a:solidFill>
                    <a:schemeClr val="bg1"/>
                  </a:solidFill>
                  <a:latin typeface="微软雅黑" panose="020B0503020204020204" pitchFamily="34" charset="-122"/>
                  <a:ea typeface="微软雅黑" panose="020B0503020204020204" pitchFamily="34" charset="-122"/>
                </a:rPr>
                <a:t>”</a:t>
              </a:r>
            </a:p>
          </p:txBody>
        </p:sp>
        <p:sp>
          <p:nvSpPr>
            <p:cNvPr id="96" name="TextBox 95"/>
            <p:cNvSpPr txBox="1"/>
            <p:nvPr/>
          </p:nvSpPr>
          <p:spPr>
            <a:xfrm>
              <a:off x="4989319" y="353813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sp>
        <p:nvSpPr>
          <p:cNvPr id="99" name="Oval 14"/>
          <p:cNvSpPr>
            <a:spLocks noChangeArrowheads="1"/>
          </p:cNvSpPr>
          <p:nvPr/>
        </p:nvSpPr>
        <p:spPr bwMode="auto">
          <a:xfrm>
            <a:off x="1257417" y="1995501"/>
            <a:ext cx="2471515" cy="2417389"/>
          </a:xfrm>
          <a:prstGeom prst="ellipse">
            <a:avLst/>
          </a:pr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101" name="TextBox 100"/>
          <p:cNvSpPr txBox="1"/>
          <p:nvPr/>
        </p:nvSpPr>
        <p:spPr>
          <a:xfrm>
            <a:off x="1857150" y="2361185"/>
            <a:ext cx="1218018" cy="1341296"/>
          </a:xfrm>
          <a:prstGeom prst="rect">
            <a:avLst/>
          </a:prstGeom>
          <a:solidFill>
            <a:srgbClr val="005292"/>
          </a:solidFill>
          <a:ln>
            <a:noFill/>
          </a:ln>
        </p:spPr>
        <p:txBody>
          <a:bodyPr wrap="square" lIns="108816" tIns="54408" rIns="108816" bIns="54408"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目</a:t>
            </a:r>
            <a:endParaRPr lang="en-US" altLang="zh-CN" sz="4000" b="1" dirty="0">
              <a:solidFill>
                <a:schemeClr val="bg1"/>
              </a:solidFill>
              <a:latin typeface="微软雅黑" panose="020B0503020204020204" pitchFamily="34" charset="-122"/>
              <a:ea typeface="微软雅黑" panose="020B0503020204020204" pitchFamily="34" charset="-122"/>
            </a:endParaRPr>
          </a:p>
          <a:p>
            <a:pPr algn="dist"/>
            <a:r>
              <a:rPr lang="zh-CN" altLang="en-US" sz="4000" b="1" dirty="0">
                <a:solidFill>
                  <a:schemeClr val="bg1"/>
                </a:solidFill>
                <a:latin typeface="微软雅黑" panose="020B0503020204020204" pitchFamily="34" charset="-122"/>
                <a:ea typeface="微软雅黑" panose="020B0503020204020204" pitchFamily="34" charset="-122"/>
              </a:rPr>
              <a:t>录</a:t>
            </a:r>
          </a:p>
        </p:txBody>
      </p:sp>
      <p:sp>
        <p:nvSpPr>
          <p:cNvPr id="102" name="TextBox 101"/>
          <p:cNvSpPr txBox="1"/>
          <p:nvPr/>
        </p:nvSpPr>
        <p:spPr>
          <a:xfrm>
            <a:off x="1817435" y="3830435"/>
            <a:ext cx="1297447" cy="340790"/>
          </a:xfrm>
          <a:prstGeom prst="rect">
            <a:avLst/>
          </a:prstGeom>
          <a:solidFill>
            <a:srgbClr val="005292"/>
          </a:solidFill>
          <a:ln>
            <a:noFill/>
          </a:ln>
        </p:spPr>
        <p:txBody>
          <a:bodyPr wrap="none" lIns="108816" tIns="54408" rIns="108816" bIns="54408" rtlCol="0">
            <a:spAutoFit/>
          </a:bodyPr>
          <a:lstStyle/>
          <a:p>
            <a:r>
              <a:rPr lang="en-US" altLang="zh-CN" sz="1500" b="1" dirty="0">
                <a:solidFill>
                  <a:schemeClr val="bg1"/>
                </a:solidFill>
                <a:latin typeface="微软雅黑" panose="020B0503020204020204" pitchFamily="34" charset="-122"/>
                <a:ea typeface="微软雅黑" panose="020B0503020204020204" pitchFamily="34" charset="-122"/>
              </a:rPr>
              <a:t>CONTENTS</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5118004"/>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 name="文本框 2"/>
          <p:cNvSpPr txBox="1"/>
          <p:nvPr/>
        </p:nvSpPr>
        <p:spPr>
          <a:xfrm>
            <a:off x="1139654" y="189434"/>
            <a:ext cx="4049504" cy="523220"/>
          </a:xfrm>
          <a:prstGeom prst="rect">
            <a:avLst/>
          </a:prstGeom>
          <a:noFill/>
        </p:spPr>
        <p:txBody>
          <a:bodyPr wrap="square" rtlCol="0">
            <a:spAutoFit/>
          </a:bodyPr>
          <a:lstStyle/>
          <a:p>
            <a:pPr lvl="0" algn="ctr"/>
            <a:r>
              <a:rPr lang="en-US" altLang="zh-CN" sz="2800" b="1" dirty="0">
                <a:solidFill>
                  <a:srgbClr val="005DA2"/>
                </a:solidFill>
                <a:latin typeface="微软雅黑" panose="020B0503020204020204" pitchFamily="34" charset="-122"/>
                <a:ea typeface="微软雅黑" panose="020B0503020204020204" pitchFamily="34" charset="-122"/>
              </a:rPr>
              <a:t>VR</a:t>
            </a:r>
            <a:r>
              <a:rPr lang="zh-CN" altLang="en-US" sz="2800" b="1" dirty="0">
                <a:solidFill>
                  <a:srgbClr val="005DA2"/>
                </a:solidFill>
                <a:latin typeface="微软雅黑" panose="020B0503020204020204" pitchFamily="34" charset="-122"/>
                <a:ea typeface="微软雅黑" panose="020B0503020204020204" pitchFamily="34" charset="-122"/>
              </a:rPr>
              <a:t>之“</a:t>
            </a:r>
            <a:r>
              <a:rPr lang="zh-CN" altLang="en-US" sz="2800" b="1" dirty="0">
                <a:solidFill>
                  <a:srgbClr val="005DA2"/>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为了联盟</a:t>
            </a:r>
            <a:r>
              <a:rPr lang="zh-CN" altLang="en-US" sz="2800" b="1" dirty="0">
                <a:solidFill>
                  <a:srgbClr val="005DA2"/>
                </a:solidFill>
                <a:latin typeface="微软雅黑" panose="020B0503020204020204" pitchFamily="34" charset="-122"/>
                <a:ea typeface="微软雅黑" panose="020B0503020204020204" pitchFamily="34" charset="-122"/>
              </a:rPr>
              <a:t>”</a:t>
            </a:r>
          </a:p>
        </p:txBody>
      </p:sp>
      <p:sp>
        <p:nvSpPr>
          <p:cNvPr id="67" name="五边形 66"/>
          <p:cNvSpPr/>
          <p:nvPr/>
        </p:nvSpPr>
        <p:spPr>
          <a:xfrm>
            <a:off x="5086740" y="251916"/>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69" name="矩形 6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7" name="矩形 6">
            <a:extLst>
              <a:ext uri="{FF2B5EF4-FFF2-40B4-BE49-F238E27FC236}">
                <a16:creationId xmlns:a16="http://schemas.microsoft.com/office/drawing/2014/main" id="{7DFB25C3-323A-BD46-B610-1BCB76202B90}"/>
              </a:ext>
            </a:extLst>
          </p:cNvPr>
          <p:cNvSpPr/>
          <p:nvPr/>
        </p:nvSpPr>
        <p:spPr>
          <a:xfrm>
            <a:off x="870666" y="1339316"/>
            <a:ext cx="9761044" cy="2450518"/>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8" name="矩形 7">
            <a:extLst>
              <a:ext uri="{FF2B5EF4-FFF2-40B4-BE49-F238E27FC236}">
                <a16:creationId xmlns:a16="http://schemas.microsoft.com/office/drawing/2014/main" id="{8F93FF85-2072-554E-9336-620E5346012D}"/>
              </a:ext>
            </a:extLst>
          </p:cNvPr>
          <p:cNvSpPr/>
          <p:nvPr/>
        </p:nvSpPr>
        <p:spPr>
          <a:xfrm>
            <a:off x="2242136" y="1125538"/>
            <a:ext cx="7191067" cy="46365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dirty="0" err="1">
                <a:latin typeface="微软雅黑" panose="020B0503020204020204" pitchFamily="34" charset="-122"/>
                <a:ea typeface="微软雅黑" panose="020B0503020204020204" pitchFamily="34" charset="-122"/>
              </a:rPr>
              <a:t>Three.js</a:t>
            </a:r>
            <a:endParaRPr lang="zh-CN" altLang="en-US"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8841AC37-353F-754F-8892-28CD69A77D28}"/>
              </a:ext>
            </a:extLst>
          </p:cNvPr>
          <p:cNvSpPr/>
          <p:nvPr/>
        </p:nvSpPr>
        <p:spPr>
          <a:xfrm>
            <a:off x="1527661" y="1989634"/>
            <a:ext cx="1543209" cy="155042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dirty="0">
                <a:latin typeface="微软雅黑" panose="020B0503020204020204" pitchFamily="34" charset="-122"/>
                <a:ea typeface="微软雅黑" panose="020B0503020204020204" pitchFamily="34" charset="-122"/>
              </a:rPr>
              <a:t>开源</a:t>
            </a:r>
          </a:p>
        </p:txBody>
      </p:sp>
      <p:sp>
        <p:nvSpPr>
          <p:cNvPr id="21" name="矩形 20">
            <a:extLst>
              <a:ext uri="{FF2B5EF4-FFF2-40B4-BE49-F238E27FC236}">
                <a16:creationId xmlns:a16="http://schemas.microsoft.com/office/drawing/2014/main" id="{9FB765DE-B6CB-4C49-9E78-9E21B30173D3}"/>
              </a:ext>
            </a:extLst>
          </p:cNvPr>
          <p:cNvSpPr/>
          <p:nvPr/>
        </p:nvSpPr>
        <p:spPr>
          <a:xfrm>
            <a:off x="3862958" y="1984019"/>
            <a:ext cx="1543210" cy="1550429"/>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dirty="0">
                <a:latin typeface="微软雅黑" panose="020B0503020204020204" pitchFamily="34" charset="-122"/>
                <a:ea typeface="微软雅黑" panose="020B0503020204020204" pitchFamily="34" charset="-122"/>
              </a:rPr>
              <a:t>高性能</a:t>
            </a:r>
          </a:p>
        </p:txBody>
      </p:sp>
      <p:sp>
        <p:nvSpPr>
          <p:cNvPr id="22" name="矩形 21">
            <a:extLst>
              <a:ext uri="{FF2B5EF4-FFF2-40B4-BE49-F238E27FC236}">
                <a16:creationId xmlns:a16="http://schemas.microsoft.com/office/drawing/2014/main" id="{65267A18-DD6C-834C-B6DB-30CAC8F149A0}"/>
              </a:ext>
            </a:extLst>
          </p:cNvPr>
          <p:cNvSpPr/>
          <p:nvPr/>
        </p:nvSpPr>
        <p:spPr>
          <a:xfrm>
            <a:off x="8471470" y="1984018"/>
            <a:ext cx="1544416" cy="155164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dirty="0">
                <a:latin typeface="微软雅黑" panose="020B0503020204020204" pitchFamily="34" charset="-122"/>
                <a:ea typeface="微软雅黑" panose="020B0503020204020204" pitchFamily="34" charset="-122"/>
              </a:rPr>
              <a:t>工具类丰富</a:t>
            </a:r>
          </a:p>
        </p:txBody>
      </p:sp>
      <p:sp>
        <p:nvSpPr>
          <p:cNvPr id="23" name="矩形 22">
            <a:extLst>
              <a:ext uri="{FF2B5EF4-FFF2-40B4-BE49-F238E27FC236}">
                <a16:creationId xmlns:a16="http://schemas.microsoft.com/office/drawing/2014/main" id="{A44476CE-4EBB-FD47-8EA6-5478455459B9}"/>
              </a:ext>
            </a:extLst>
          </p:cNvPr>
          <p:cNvSpPr/>
          <p:nvPr/>
        </p:nvSpPr>
        <p:spPr>
          <a:xfrm>
            <a:off x="6167214" y="1984019"/>
            <a:ext cx="1543211" cy="1550430"/>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dirty="0">
                <a:latin typeface="微软雅黑" panose="020B0503020204020204" pitchFamily="34" charset="-122"/>
                <a:ea typeface="微软雅黑" panose="020B0503020204020204" pitchFamily="34" charset="-122"/>
              </a:rPr>
              <a:t>简单</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直观</a:t>
            </a:r>
          </a:p>
        </p:txBody>
      </p:sp>
      <p:sp>
        <p:nvSpPr>
          <p:cNvPr id="25" name="等腰三角形 81">
            <a:extLst>
              <a:ext uri="{FF2B5EF4-FFF2-40B4-BE49-F238E27FC236}">
                <a16:creationId xmlns:a16="http://schemas.microsoft.com/office/drawing/2014/main" id="{DAB60E19-A7E6-E840-9734-14129F89749E}"/>
              </a:ext>
            </a:extLst>
          </p:cNvPr>
          <p:cNvSpPr/>
          <p:nvPr/>
        </p:nvSpPr>
        <p:spPr>
          <a:xfrm flipV="1">
            <a:off x="5781215" y="3937900"/>
            <a:ext cx="244746" cy="21197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26" name="矩形 25">
            <a:extLst>
              <a:ext uri="{FF2B5EF4-FFF2-40B4-BE49-F238E27FC236}">
                <a16:creationId xmlns:a16="http://schemas.microsoft.com/office/drawing/2014/main" id="{28E5D400-AC64-9A4D-8507-845BB94A563C}"/>
              </a:ext>
            </a:extLst>
          </p:cNvPr>
          <p:cNvSpPr/>
          <p:nvPr/>
        </p:nvSpPr>
        <p:spPr>
          <a:xfrm>
            <a:off x="1023066" y="4509912"/>
            <a:ext cx="9761044" cy="2160242"/>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27" name="矩形 26">
            <a:extLst>
              <a:ext uri="{FF2B5EF4-FFF2-40B4-BE49-F238E27FC236}">
                <a16:creationId xmlns:a16="http://schemas.microsoft.com/office/drawing/2014/main" id="{F03078EB-CB3A-794F-B412-7505FD5B3708}"/>
              </a:ext>
            </a:extLst>
          </p:cNvPr>
          <p:cNvSpPr/>
          <p:nvPr/>
        </p:nvSpPr>
        <p:spPr>
          <a:xfrm>
            <a:off x="2394536" y="4255628"/>
            <a:ext cx="7191067" cy="46365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dirty="0">
                <a:latin typeface="微软雅黑" panose="020B0503020204020204" pitchFamily="34" charset="-122"/>
                <a:ea typeface="微软雅黑" panose="020B0503020204020204" pitchFamily="34" charset="-122"/>
              </a:rPr>
              <a:t>WebGL</a:t>
            </a:r>
            <a:endParaRPr lang="zh-CN" altLang="en-US" dirty="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88A86180-8A8B-CF44-A154-3FD64A4458DB}"/>
              </a:ext>
            </a:extLst>
          </p:cNvPr>
          <p:cNvSpPr/>
          <p:nvPr/>
        </p:nvSpPr>
        <p:spPr>
          <a:xfrm>
            <a:off x="1527661" y="5119726"/>
            <a:ext cx="1543209" cy="115212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dirty="0">
                <a:latin typeface="微软雅黑" panose="020B0503020204020204" pitchFamily="34" charset="-122"/>
                <a:ea typeface="微软雅黑" panose="020B0503020204020204" pitchFamily="34" charset="-122"/>
              </a:rPr>
              <a:t>接口太底层</a:t>
            </a:r>
          </a:p>
        </p:txBody>
      </p:sp>
      <p:sp>
        <p:nvSpPr>
          <p:cNvPr id="29" name="矩形 28">
            <a:extLst>
              <a:ext uri="{FF2B5EF4-FFF2-40B4-BE49-F238E27FC236}">
                <a16:creationId xmlns:a16="http://schemas.microsoft.com/office/drawing/2014/main" id="{9BB4EF36-7546-FF40-A562-E71B7A447103}"/>
              </a:ext>
            </a:extLst>
          </p:cNvPr>
          <p:cNvSpPr/>
          <p:nvPr/>
        </p:nvSpPr>
        <p:spPr>
          <a:xfrm>
            <a:off x="4979583" y="5119726"/>
            <a:ext cx="1543210" cy="115212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dirty="0">
                <a:latin typeface="微软雅黑" panose="020B0503020204020204" pitchFamily="34" charset="-122"/>
                <a:ea typeface="微软雅黑" panose="020B0503020204020204" pitchFamily="34" charset="-122"/>
              </a:rPr>
              <a:t>需要数学相关技术</a:t>
            </a:r>
          </a:p>
        </p:txBody>
      </p:sp>
      <p:sp>
        <p:nvSpPr>
          <p:cNvPr id="31" name="矩形 30">
            <a:extLst>
              <a:ext uri="{FF2B5EF4-FFF2-40B4-BE49-F238E27FC236}">
                <a16:creationId xmlns:a16="http://schemas.microsoft.com/office/drawing/2014/main" id="{BB1A3CCD-270C-2241-988D-5D3A32BC22A3}"/>
              </a:ext>
            </a:extLst>
          </p:cNvPr>
          <p:cNvSpPr/>
          <p:nvPr/>
        </p:nvSpPr>
        <p:spPr>
          <a:xfrm>
            <a:off x="8471470" y="5119724"/>
            <a:ext cx="1543211" cy="115212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dirty="0">
                <a:latin typeface="微软雅黑" panose="020B0503020204020204" pitchFamily="34" charset="-122"/>
                <a:ea typeface="微软雅黑" panose="020B0503020204020204" pitchFamily="34" charset="-122"/>
              </a:rPr>
              <a:t>需要图形学相关技术</a:t>
            </a:r>
          </a:p>
        </p:txBody>
      </p:sp>
    </p:spTree>
    <p:extLst>
      <p:ext uri="{BB962C8B-B14F-4D97-AF65-F5344CB8AC3E}">
        <p14:creationId xmlns:p14="http://schemas.microsoft.com/office/powerpoint/2010/main" val="70220594"/>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 name="文本框 2"/>
          <p:cNvSpPr txBox="1"/>
          <p:nvPr/>
        </p:nvSpPr>
        <p:spPr>
          <a:xfrm>
            <a:off x="1129565" y="170270"/>
            <a:ext cx="4049504" cy="523220"/>
          </a:xfrm>
          <a:prstGeom prst="rect">
            <a:avLst/>
          </a:prstGeom>
          <a:noFill/>
        </p:spPr>
        <p:txBody>
          <a:bodyPr wrap="square" rtlCol="0">
            <a:spAutoFit/>
          </a:bodyPr>
          <a:lstStyle/>
          <a:p>
            <a:pPr lvl="0" algn="ctr"/>
            <a:r>
              <a:rPr lang="en-US" altLang="zh-CN" sz="2800" b="1" dirty="0" err="1">
                <a:solidFill>
                  <a:srgbClr val="005DA2"/>
                </a:solidFill>
                <a:latin typeface="微软雅黑" panose="020B0503020204020204" pitchFamily="34" charset="-122"/>
                <a:ea typeface="微软雅黑" panose="020B0503020204020204" pitchFamily="34" charset="-122"/>
              </a:rPr>
              <a:t>Three.js</a:t>
            </a:r>
            <a:r>
              <a:rPr lang="zh-CN" altLang="en-US" sz="2800" b="1" dirty="0">
                <a:solidFill>
                  <a:srgbClr val="005DA2"/>
                </a:solidFill>
                <a:latin typeface="微软雅黑" panose="020B0503020204020204" pitchFamily="34" charset="-122"/>
                <a:ea typeface="微软雅黑" panose="020B0503020204020204" pitchFamily="34" charset="-122"/>
              </a:rPr>
              <a:t>中的重要元素</a:t>
            </a:r>
          </a:p>
        </p:txBody>
      </p:sp>
      <p:sp>
        <p:nvSpPr>
          <p:cNvPr id="67" name="五边形 66"/>
          <p:cNvSpPr/>
          <p:nvPr/>
        </p:nvSpPr>
        <p:spPr>
          <a:xfrm>
            <a:off x="5086740" y="251916"/>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69" name="矩形 6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pic>
        <p:nvPicPr>
          <p:cNvPr id="5" name="图片 4">
            <a:extLst>
              <a:ext uri="{FF2B5EF4-FFF2-40B4-BE49-F238E27FC236}">
                <a16:creationId xmlns:a16="http://schemas.microsoft.com/office/drawing/2014/main" id="{7C98B098-52AA-BD4D-9948-085D72FD7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395" y="4082078"/>
            <a:ext cx="2133650" cy="2133650"/>
          </a:xfrm>
          <a:prstGeom prst="rect">
            <a:avLst/>
          </a:prstGeom>
        </p:spPr>
      </p:pic>
      <p:pic>
        <p:nvPicPr>
          <p:cNvPr id="11" name="图片 10">
            <a:extLst>
              <a:ext uri="{FF2B5EF4-FFF2-40B4-BE49-F238E27FC236}">
                <a16:creationId xmlns:a16="http://schemas.microsoft.com/office/drawing/2014/main" id="{07F00C2B-0A86-2D45-8136-C8A460BACD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9142" y="4023197"/>
            <a:ext cx="1445406" cy="2251412"/>
          </a:xfrm>
          <a:prstGeom prst="rect">
            <a:avLst/>
          </a:prstGeom>
        </p:spPr>
      </p:pic>
      <p:pic>
        <p:nvPicPr>
          <p:cNvPr id="13" name="图片 12">
            <a:extLst>
              <a:ext uri="{FF2B5EF4-FFF2-40B4-BE49-F238E27FC236}">
                <a16:creationId xmlns:a16="http://schemas.microsoft.com/office/drawing/2014/main" id="{2E48BA51-58A8-FD4C-9BA2-D993A58664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1630" y="4023197"/>
            <a:ext cx="2014984" cy="2014984"/>
          </a:xfrm>
          <a:prstGeom prst="rect">
            <a:avLst/>
          </a:prstGeom>
        </p:spPr>
      </p:pic>
      <p:pic>
        <p:nvPicPr>
          <p:cNvPr id="15" name="图片 14">
            <a:extLst>
              <a:ext uri="{FF2B5EF4-FFF2-40B4-BE49-F238E27FC236}">
                <a16:creationId xmlns:a16="http://schemas.microsoft.com/office/drawing/2014/main" id="{B4EAF874-5662-7A47-803C-152F147D2B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6740" y="1067023"/>
            <a:ext cx="3175000" cy="2108200"/>
          </a:xfrm>
          <a:prstGeom prst="rect">
            <a:avLst/>
          </a:prstGeom>
        </p:spPr>
      </p:pic>
      <p:cxnSp>
        <p:nvCxnSpPr>
          <p:cNvPr id="17" name="直线箭头连接符 16">
            <a:extLst>
              <a:ext uri="{FF2B5EF4-FFF2-40B4-BE49-F238E27FC236}">
                <a16:creationId xmlns:a16="http://schemas.microsoft.com/office/drawing/2014/main" id="{D284223B-6633-F543-B568-1939C20C726B}"/>
              </a:ext>
            </a:extLst>
          </p:cNvPr>
          <p:cNvCxnSpPr>
            <a:cxnSpLocks/>
          </p:cNvCxnSpPr>
          <p:nvPr/>
        </p:nvCxnSpPr>
        <p:spPr>
          <a:xfrm flipH="1">
            <a:off x="7463358" y="5030689"/>
            <a:ext cx="2160240" cy="360000"/>
          </a:xfrm>
          <a:prstGeom prst="straightConnector1">
            <a:avLst/>
          </a:prstGeom>
          <a:ln w="1270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D59A5E0F-2F60-C845-886D-9211F7AC6ED6}"/>
              </a:ext>
            </a:extLst>
          </p:cNvPr>
          <p:cNvCxnSpPr>
            <a:cxnSpLocks/>
          </p:cNvCxnSpPr>
          <p:nvPr/>
        </p:nvCxnSpPr>
        <p:spPr>
          <a:xfrm flipH="1">
            <a:off x="3358902" y="5148903"/>
            <a:ext cx="1820167" cy="241786"/>
          </a:xfrm>
          <a:prstGeom prst="straightConnector1">
            <a:avLst/>
          </a:prstGeom>
          <a:ln w="1270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FA5646C8-C692-2B41-A000-50D62351BDEB}"/>
              </a:ext>
            </a:extLst>
          </p:cNvPr>
          <p:cNvCxnSpPr>
            <a:cxnSpLocks/>
          </p:cNvCxnSpPr>
          <p:nvPr/>
        </p:nvCxnSpPr>
        <p:spPr>
          <a:xfrm flipV="1">
            <a:off x="3171343" y="2997746"/>
            <a:ext cx="1293700" cy="1081673"/>
          </a:xfrm>
          <a:prstGeom prst="straightConnector1">
            <a:avLst/>
          </a:prstGeom>
          <a:ln w="1270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F3243E4E-B170-9948-BADB-B76E83806EE8}"/>
              </a:ext>
            </a:extLst>
          </p:cNvPr>
          <p:cNvCxnSpPr>
            <a:cxnSpLocks/>
          </p:cNvCxnSpPr>
          <p:nvPr/>
        </p:nvCxnSpPr>
        <p:spPr>
          <a:xfrm flipV="1">
            <a:off x="5957114" y="3285778"/>
            <a:ext cx="717126" cy="1113581"/>
          </a:xfrm>
          <a:prstGeom prst="straightConnector1">
            <a:avLst/>
          </a:prstGeom>
          <a:ln w="127000">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5CF9E051-04CB-294B-85D7-7E465AB6B532}"/>
              </a:ext>
            </a:extLst>
          </p:cNvPr>
          <p:cNvGrpSpPr/>
          <p:nvPr/>
        </p:nvGrpSpPr>
        <p:grpSpPr>
          <a:xfrm>
            <a:off x="498994" y="1703587"/>
            <a:ext cx="10150318" cy="4721178"/>
            <a:chOff x="498994" y="1703587"/>
            <a:chExt cx="10150318" cy="4721178"/>
          </a:xfrm>
        </p:grpSpPr>
        <p:grpSp>
          <p:nvGrpSpPr>
            <p:cNvPr id="45" name="组合 44">
              <a:extLst>
                <a:ext uri="{FF2B5EF4-FFF2-40B4-BE49-F238E27FC236}">
                  <a16:creationId xmlns:a16="http://schemas.microsoft.com/office/drawing/2014/main" id="{0A0A410E-6760-EF47-BF5A-74E7E6D11CB9}"/>
                </a:ext>
              </a:extLst>
            </p:cNvPr>
            <p:cNvGrpSpPr/>
            <p:nvPr/>
          </p:nvGrpSpPr>
          <p:grpSpPr>
            <a:xfrm rot="1942723">
              <a:off x="498994" y="3194830"/>
              <a:ext cx="1740748" cy="523220"/>
              <a:chOff x="999413" y="2997746"/>
              <a:chExt cx="1740748" cy="523220"/>
            </a:xfrm>
          </p:grpSpPr>
          <p:sp>
            <p:nvSpPr>
              <p:cNvPr id="50" name="五边形 49">
                <a:extLst>
                  <a:ext uri="{FF2B5EF4-FFF2-40B4-BE49-F238E27FC236}">
                    <a16:creationId xmlns:a16="http://schemas.microsoft.com/office/drawing/2014/main" id="{575A7162-529E-9E49-98F8-6423D0952734}"/>
                  </a:ext>
                </a:extLst>
              </p:cNvPr>
              <p:cNvSpPr/>
              <p:nvPr/>
            </p:nvSpPr>
            <p:spPr>
              <a:xfrm>
                <a:off x="999413" y="2997746"/>
                <a:ext cx="1740748" cy="523220"/>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8B47CDF9-74BC-A742-A3EE-5457F26B1EE2}"/>
                  </a:ext>
                </a:extLst>
              </p:cNvPr>
              <p:cNvSpPr txBox="1"/>
              <p:nvPr/>
            </p:nvSpPr>
            <p:spPr>
              <a:xfrm>
                <a:off x="1352863" y="3028523"/>
                <a:ext cx="800219" cy="461665"/>
              </a:xfrm>
              <a:prstGeom prst="rect">
                <a:avLst/>
              </a:prstGeom>
              <a:noFill/>
            </p:spPr>
            <p:txBody>
              <a:bodyPr wrap="none" rtlCol="0">
                <a:spAutoFit/>
              </a:bodyPr>
              <a:lstStyle/>
              <a:p>
                <a:r>
                  <a:rPr kumimoji="1" lang="zh-CN" altLang="en-US" dirty="0">
                    <a:solidFill>
                      <a:schemeClr val="bg1"/>
                    </a:solidFill>
                  </a:rPr>
                  <a:t>场景</a:t>
                </a:r>
              </a:p>
            </p:txBody>
          </p:sp>
        </p:grpSp>
        <p:grpSp>
          <p:nvGrpSpPr>
            <p:cNvPr id="52" name="组合 51">
              <a:extLst>
                <a:ext uri="{FF2B5EF4-FFF2-40B4-BE49-F238E27FC236}">
                  <a16:creationId xmlns:a16="http://schemas.microsoft.com/office/drawing/2014/main" id="{5C7EB68A-CC53-F74F-9E4A-583AF819AC42}"/>
                </a:ext>
              </a:extLst>
            </p:cNvPr>
            <p:cNvGrpSpPr/>
            <p:nvPr/>
          </p:nvGrpSpPr>
          <p:grpSpPr>
            <a:xfrm rot="20846848">
              <a:off x="3971018" y="5901545"/>
              <a:ext cx="1740748" cy="523220"/>
              <a:chOff x="999413" y="2997746"/>
              <a:chExt cx="1740748" cy="523220"/>
            </a:xfrm>
          </p:grpSpPr>
          <p:sp>
            <p:nvSpPr>
              <p:cNvPr id="53" name="五边形 52">
                <a:extLst>
                  <a:ext uri="{FF2B5EF4-FFF2-40B4-BE49-F238E27FC236}">
                    <a16:creationId xmlns:a16="http://schemas.microsoft.com/office/drawing/2014/main" id="{69877580-D210-794C-9D8F-735801F0EB9F}"/>
                  </a:ext>
                </a:extLst>
              </p:cNvPr>
              <p:cNvSpPr/>
              <p:nvPr/>
            </p:nvSpPr>
            <p:spPr>
              <a:xfrm>
                <a:off x="999413" y="2997746"/>
                <a:ext cx="1740748" cy="523220"/>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30A2F357-47B4-9E4E-AA59-F089113C723F}"/>
                  </a:ext>
                </a:extLst>
              </p:cNvPr>
              <p:cNvSpPr txBox="1"/>
              <p:nvPr/>
            </p:nvSpPr>
            <p:spPr>
              <a:xfrm>
                <a:off x="1045089" y="3028523"/>
                <a:ext cx="1415772" cy="461665"/>
              </a:xfrm>
              <a:prstGeom prst="rect">
                <a:avLst/>
              </a:prstGeom>
              <a:noFill/>
            </p:spPr>
            <p:txBody>
              <a:bodyPr wrap="none" rtlCol="0">
                <a:spAutoFit/>
              </a:bodyPr>
              <a:lstStyle/>
              <a:p>
                <a:r>
                  <a:rPr kumimoji="1" lang="zh-CN" altLang="en-US" dirty="0">
                    <a:solidFill>
                      <a:schemeClr val="bg1"/>
                    </a:solidFill>
                  </a:rPr>
                  <a:t>几何对象</a:t>
                </a:r>
              </a:p>
            </p:txBody>
          </p:sp>
        </p:grpSp>
        <p:grpSp>
          <p:nvGrpSpPr>
            <p:cNvPr id="55" name="组合 54">
              <a:extLst>
                <a:ext uri="{FF2B5EF4-FFF2-40B4-BE49-F238E27FC236}">
                  <a16:creationId xmlns:a16="http://schemas.microsoft.com/office/drawing/2014/main" id="{BE1DC990-E0FC-AF4C-B4C6-5A2BEB1795FC}"/>
                </a:ext>
              </a:extLst>
            </p:cNvPr>
            <p:cNvGrpSpPr/>
            <p:nvPr/>
          </p:nvGrpSpPr>
          <p:grpSpPr>
            <a:xfrm rot="1303465">
              <a:off x="8908564" y="3726468"/>
              <a:ext cx="1740748" cy="523220"/>
              <a:chOff x="999413" y="2997746"/>
              <a:chExt cx="1740748" cy="523220"/>
            </a:xfrm>
          </p:grpSpPr>
          <p:sp>
            <p:nvSpPr>
              <p:cNvPr id="56" name="五边形 55">
                <a:extLst>
                  <a:ext uri="{FF2B5EF4-FFF2-40B4-BE49-F238E27FC236}">
                    <a16:creationId xmlns:a16="http://schemas.microsoft.com/office/drawing/2014/main" id="{5AC80195-E590-2142-918E-E3D7E822EF5C}"/>
                  </a:ext>
                </a:extLst>
              </p:cNvPr>
              <p:cNvSpPr/>
              <p:nvPr/>
            </p:nvSpPr>
            <p:spPr>
              <a:xfrm>
                <a:off x="999413" y="2997746"/>
                <a:ext cx="1740748" cy="523220"/>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36B6D818-7D7A-2544-BAE6-471A378C5BCD}"/>
                  </a:ext>
                </a:extLst>
              </p:cNvPr>
              <p:cNvSpPr txBox="1"/>
              <p:nvPr/>
            </p:nvSpPr>
            <p:spPr>
              <a:xfrm>
                <a:off x="1352866" y="3028523"/>
                <a:ext cx="800219" cy="461665"/>
              </a:xfrm>
              <a:prstGeom prst="rect">
                <a:avLst/>
              </a:prstGeom>
              <a:noFill/>
            </p:spPr>
            <p:txBody>
              <a:bodyPr wrap="none" rtlCol="0">
                <a:spAutoFit/>
              </a:bodyPr>
              <a:lstStyle/>
              <a:p>
                <a:r>
                  <a:rPr kumimoji="1" lang="zh-CN" altLang="en-US" dirty="0">
                    <a:solidFill>
                      <a:schemeClr val="bg1"/>
                    </a:solidFill>
                  </a:rPr>
                  <a:t>相机</a:t>
                </a:r>
              </a:p>
            </p:txBody>
          </p:sp>
        </p:grpSp>
        <p:grpSp>
          <p:nvGrpSpPr>
            <p:cNvPr id="61" name="组合 60">
              <a:extLst>
                <a:ext uri="{FF2B5EF4-FFF2-40B4-BE49-F238E27FC236}">
                  <a16:creationId xmlns:a16="http://schemas.microsoft.com/office/drawing/2014/main" id="{EF6781D6-B49A-5746-8702-78A8B1C64795}"/>
                </a:ext>
              </a:extLst>
            </p:cNvPr>
            <p:cNvGrpSpPr/>
            <p:nvPr/>
          </p:nvGrpSpPr>
          <p:grpSpPr>
            <a:xfrm rot="20846848">
              <a:off x="3402268" y="1703587"/>
              <a:ext cx="1740748" cy="523220"/>
              <a:chOff x="999413" y="2997746"/>
              <a:chExt cx="1740748" cy="523220"/>
            </a:xfrm>
          </p:grpSpPr>
          <p:sp>
            <p:nvSpPr>
              <p:cNvPr id="62" name="五边形 61">
                <a:extLst>
                  <a:ext uri="{FF2B5EF4-FFF2-40B4-BE49-F238E27FC236}">
                    <a16:creationId xmlns:a16="http://schemas.microsoft.com/office/drawing/2014/main" id="{F3FCE2C1-0B05-4441-83A1-1B54AC47A44B}"/>
                  </a:ext>
                </a:extLst>
              </p:cNvPr>
              <p:cNvSpPr/>
              <p:nvPr/>
            </p:nvSpPr>
            <p:spPr>
              <a:xfrm>
                <a:off x="999413" y="2997746"/>
                <a:ext cx="1740748" cy="523220"/>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a:extLst>
                  <a:ext uri="{FF2B5EF4-FFF2-40B4-BE49-F238E27FC236}">
                    <a16:creationId xmlns:a16="http://schemas.microsoft.com/office/drawing/2014/main" id="{6C055EF1-13EA-434A-B5A0-980BDF59837E}"/>
                  </a:ext>
                </a:extLst>
              </p:cNvPr>
              <p:cNvSpPr txBox="1"/>
              <p:nvPr/>
            </p:nvSpPr>
            <p:spPr>
              <a:xfrm>
                <a:off x="1352867" y="3028523"/>
                <a:ext cx="800219" cy="461665"/>
              </a:xfrm>
              <a:prstGeom prst="rect">
                <a:avLst/>
              </a:prstGeom>
              <a:noFill/>
            </p:spPr>
            <p:txBody>
              <a:bodyPr wrap="none" rtlCol="0">
                <a:spAutoFit/>
              </a:bodyPr>
              <a:lstStyle/>
              <a:p>
                <a:r>
                  <a:rPr kumimoji="1" lang="zh-CN" altLang="en-US" dirty="0">
                    <a:solidFill>
                      <a:schemeClr val="bg1"/>
                    </a:solidFill>
                  </a:rPr>
                  <a:t>渲染</a:t>
                </a:r>
              </a:p>
            </p:txBody>
          </p:sp>
        </p:grpSp>
      </p:grpSp>
    </p:spTree>
    <p:extLst>
      <p:ext uri="{BB962C8B-B14F-4D97-AF65-F5344CB8AC3E}">
        <p14:creationId xmlns:p14="http://schemas.microsoft.com/office/powerpoint/2010/main" val="521448428"/>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circle(in)">
                                      <p:cBhvr>
                                        <p:cTn id="7"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 name="文本框 2"/>
          <p:cNvSpPr txBox="1"/>
          <p:nvPr/>
        </p:nvSpPr>
        <p:spPr>
          <a:xfrm>
            <a:off x="1129565" y="170270"/>
            <a:ext cx="4049504" cy="523220"/>
          </a:xfrm>
          <a:prstGeom prst="rect">
            <a:avLst/>
          </a:prstGeom>
          <a:noFill/>
        </p:spPr>
        <p:txBody>
          <a:bodyPr wrap="square" rtlCol="0">
            <a:spAutoFit/>
          </a:bodyPr>
          <a:lstStyle/>
          <a:p>
            <a:pPr lvl="0" algn="ctr"/>
            <a:r>
              <a:rPr lang="en-US" altLang="zh-CN" sz="2800" b="1" dirty="0" err="1">
                <a:solidFill>
                  <a:srgbClr val="005DA2"/>
                </a:solidFill>
                <a:latin typeface="微软雅黑" panose="020B0503020204020204" pitchFamily="34" charset="-122"/>
                <a:ea typeface="微软雅黑" panose="020B0503020204020204" pitchFamily="34" charset="-122"/>
              </a:rPr>
              <a:t>Three.js</a:t>
            </a:r>
            <a:r>
              <a:rPr lang="zh-CN" altLang="en-US" sz="2800" b="1" dirty="0">
                <a:solidFill>
                  <a:srgbClr val="005DA2"/>
                </a:solidFill>
                <a:latin typeface="微软雅黑" panose="020B0503020204020204" pitchFamily="34" charset="-122"/>
                <a:ea typeface="微软雅黑" panose="020B0503020204020204" pitchFamily="34" charset="-122"/>
              </a:rPr>
              <a:t>中的</a:t>
            </a:r>
            <a:r>
              <a:rPr lang="en-US" altLang="zh-CN" sz="2800" b="1" dirty="0">
                <a:solidFill>
                  <a:srgbClr val="005DA2"/>
                </a:solidFill>
                <a:latin typeface="微软雅黑" panose="020B0503020204020204" pitchFamily="34" charset="-122"/>
                <a:ea typeface="微软雅黑" panose="020B0503020204020204" pitchFamily="34" charset="-122"/>
              </a:rPr>
              <a:t>Camera</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67" name="五边形 66"/>
          <p:cNvSpPr/>
          <p:nvPr/>
        </p:nvSpPr>
        <p:spPr>
          <a:xfrm>
            <a:off x="5086740" y="251916"/>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69" name="矩形 6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pic>
        <p:nvPicPr>
          <p:cNvPr id="6" name="图片 5">
            <a:extLst>
              <a:ext uri="{FF2B5EF4-FFF2-40B4-BE49-F238E27FC236}">
                <a16:creationId xmlns:a16="http://schemas.microsoft.com/office/drawing/2014/main" id="{33E44186-DC94-854D-9F7D-D2B0CCECE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871" y="2727543"/>
            <a:ext cx="4267200" cy="1981200"/>
          </a:xfrm>
          <a:prstGeom prst="rect">
            <a:avLst/>
          </a:prstGeom>
        </p:spPr>
      </p:pic>
      <p:sp>
        <p:nvSpPr>
          <p:cNvPr id="71" name="六边形 70">
            <a:extLst>
              <a:ext uri="{FF2B5EF4-FFF2-40B4-BE49-F238E27FC236}">
                <a16:creationId xmlns:a16="http://schemas.microsoft.com/office/drawing/2014/main" id="{CC9E0769-896D-4D44-87EF-ED108E7E3491}"/>
              </a:ext>
            </a:extLst>
          </p:cNvPr>
          <p:cNvSpPr/>
          <p:nvPr/>
        </p:nvSpPr>
        <p:spPr>
          <a:xfrm>
            <a:off x="542970" y="3245056"/>
            <a:ext cx="1587056" cy="1368469"/>
          </a:xfrm>
          <a:prstGeom prst="hexagon">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sz="3200" dirty="0">
                <a:latin typeface="微软雅黑" panose="020B0503020204020204" pitchFamily="34" charset="-122"/>
                <a:ea typeface="微软雅黑" panose="020B0503020204020204" pitchFamily="34" charset="-122"/>
              </a:rPr>
              <a:t>相机</a:t>
            </a:r>
          </a:p>
        </p:txBody>
      </p:sp>
      <p:sp>
        <p:nvSpPr>
          <p:cNvPr id="72" name="六边形 71">
            <a:extLst>
              <a:ext uri="{FF2B5EF4-FFF2-40B4-BE49-F238E27FC236}">
                <a16:creationId xmlns:a16="http://schemas.microsoft.com/office/drawing/2014/main" id="{4817AC6B-07AC-E441-A7DA-630E0CDA3620}"/>
              </a:ext>
            </a:extLst>
          </p:cNvPr>
          <p:cNvSpPr/>
          <p:nvPr/>
        </p:nvSpPr>
        <p:spPr>
          <a:xfrm>
            <a:off x="3592013" y="2349674"/>
            <a:ext cx="1587056" cy="1368469"/>
          </a:xfrm>
          <a:prstGeom prst="hexagon">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sz="2000" dirty="0">
                <a:latin typeface="微软雅黑" panose="020B0503020204020204" pitchFamily="34" charset="-122"/>
                <a:ea typeface="微软雅黑" panose="020B0503020204020204" pitchFamily="34" charset="-122"/>
              </a:rPr>
              <a:t>正交投影相机</a:t>
            </a:r>
          </a:p>
        </p:txBody>
      </p:sp>
      <p:sp>
        <p:nvSpPr>
          <p:cNvPr id="73" name="六边形 72">
            <a:extLst>
              <a:ext uri="{FF2B5EF4-FFF2-40B4-BE49-F238E27FC236}">
                <a16:creationId xmlns:a16="http://schemas.microsoft.com/office/drawing/2014/main" id="{6E585DA3-B9E5-344D-8468-096AD0ED6EE8}"/>
              </a:ext>
            </a:extLst>
          </p:cNvPr>
          <p:cNvSpPr/>
          <p:nvPr/>
        </p:nvSpPr>
        <p:spPr>
          <a:xfrm>
            <a:off x="3592013" y="4118802"/>
            <a:ext cx="1587056" cy="1368469"/>
          </a:xfrm>
          <a:prstGeom prst="hexagon">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sz="2000" dirty="0">
                <a:latin typeface="微软雅黑" panose="020B0503020204020204" pitchFamily="34" charset="-122"/>
                <a:ea typeface="微软雅黑" panose="020B0503020204020204" pitchFamily="34" charset="-122"/>
              </a:rPr>
              <a:t>透视投影相机</a:t>
            </a:r>
          </a:p>
        </p:txBody>
      </p:sp>
      <p:cxnSp>
        <p:nvCxnSpPr>
          <p:cNvPr id="74" name="直线箭头连接符 73">
            <a:extLst>
              <a:ext uri="{FF2B5EF4-FFF2-40B4-BE49-F238E27FC236}">
                <a16:creationId xmlns:a16="http://schemas.microsoft.com/office/drawing/2014/main" id="{1DD3F280-95DF-D746-8B46-58EBF637E64D}"/>
              </a:ext>
            </a:extLst>
          </p:cNvPr>
          <p:cNvCxnSpPr>
            <a:cxnSpLocks/>
          </p:cNvCxnSpPr>
          <p:nvPr/>
        </p:nvCxnSpPr>
        <p:spPr>
          <a:xfrm flipV="1">
            <a:off x="2401136" y="3077559"/>
            <a:ext cx="919767" cy="565343"/>
          </a:xfrm>
          <a:prstGeom prst="straightConnector1">
            <a:avLst/>
          </a:prstGeom>
          <a:ln w="1270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5" name="直线箭头连接符 74">
            <a:extLst>
              <a:ext uri="{FF2B5EF4-FFF2-40B4-BE49-F238E27FC236}">
                <a16:creationId xmlns:a16="http://schemas.microsoft.com/office/drawing/2014/main" id="{2BEAED19-4046-E64D-9B6E-BC9499D717CA}"/>
              </a:ext>
            </a:extLst>
          </p:cNvPr>
          <p:cNvCxnSpPr>
            <a:cxnSpLocks/>
          </p:cNvCxnSpPr>
          <p:nvPr/>
        </p:nvCxnSpPr>
        <p:spPr>
          <a:xfrm>
            <a:off x="2321225" y="4315541"/>
            <a:ext cx="1079589" cy="487495"/>
          </a:xfrm>
          <a:prstGeom prst="straightConnector1">
            <a:avLst/>
          </a:prstGeom>
          <a:ln w="1270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142624"/>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 name="文本框 2"/>
          <p:cNvSpPr txBox="1"/>
          <p:nvPr/>
        </p:nvSpPr>
        <p:spPr>
          <a:xfrm>
            <a:off x="1129565" y="170270"/>
            <a:ext cx="4049504" cy="523220"/>
          </a:xfrm>
          <a:prstGeom prst="rect">
            <a:avLst/>
          </a:prstGeom>
          <a:noFill/>
        </p:spPr>
        <p:txBody>
          <a:bodyPr wrap="square" rtlCol="0">
            <a:spAutoFit/>
          </a:bodyPr>
          <a:lstStyle/>
          <a:p>
            <a:pPr lvl="0" algn="ctr"/>
            <a:r>
              <a:rPr lang="en-US" altLang="zh-CN" sz="2800" b="1" dirty="0" err="1">
                <a:solidFill>
                  <a:srgbClr val="005DA2"/>
                </a:solidFill>
                <a:latin typeface="微软雅黑" panose="020B0503020204020204" pitchFamily="34" charset="-122"/>
                <a:ea typeface="微软雅黑" panose="020B0503020204020204" pitchFamily="34" charset="-122"/>
              </a:rPr>
              <a:t>Three.js</a:t>
            </a:r>
            <a:r>
              <a:rPr lang="zh-CN" altLang="en-US" sz="2800" b="1" dirty="0">
                <a:solidFill>
                  <a:srgbClr val="005DA2"/>
                </a:solidFill>
                <a:latin typeface="微软雅黑" panose="020B0503020204020204" pitchFamily="34" charset="-122"/>
                <a:ea typeface="微软雅黑" panose="020B0503020204020204" pitchFamily="34" charset="-122"/>
              </a:rPr>
              <a:t>中的</a:t>
            </a:r>
            <a:r>
              <a:rPr lang="en-US" altLang="zh-CN" sz="2800" b="1" dirty="0">
                <a:solidFill>
                  <a:srgbClr val="005DA2"/>
                </a:solidFill>
                <a:latin typeface="微软雅黑" panose="020B0503020204020204" pitchFamily="34" charset="-122"/>
                <a:ea typeface="微软雅黑" panose="020B0503020204020204" pitchFamily="34" charset="-122"/>
              </a:rPr>
              <a:t>Camera</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67" name="五边形 66"/>
          <p:cNvSpPr/>
          <p:nvPr/>
        </p:nvSpPr>
        <p:spPr>
          <a:xfrm>
            <a:off x="5086740" y="251916"/>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69" name="矩形 6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2" name="矩形 1">
            <a:extLst>
              <a:ext uri="{FF2B5EF4-FFF2-40B4-BE49-F238E27FC236}">
                <a16:creationId xmlns:a16="http://schemas.microsoft.com/office/drawing/2014/main" id="{217E3A78-EC95-5748-95CF-E5C077AAF1AC}"/>
              </a:ext>
            </a:extLst>
          </p:cNvPr>
          <p:cNvSpPr/>
          <p:nvPr/>
        </p:nvSpPr>
        <p:spPr>
          <a:xfrm>
            <a:off x="383307" y="1053530"/>
            <a:ext cx="10680451" cy="830997"/>
          </a:xfrm>
          <a:prstGeom prst="rect">
            <a:avLst/>
          </a:prstGeom>
        </p:spPr>
        <p:txBody>
          <a:bodyPr wrap="square">
            <a:spAutoFit/>
          </a:bodyPr>
          <a:lstStyle/>
          <a:p>
            <a:r>
              <a:rPr lang="zh-CN" altLang="en-US" dirty="0">
                <a:solidFill>
                  <a:srgbClr val="333333"/>
                </a:solidFill>
                <a:latin typeface="微软雅黑" panose="020B0503020204020204" pitchFamily="34" charset="-122"/>
                <a:ea typeface="微软雅黑" panose="020B0503020204020204" pitchFamily="34" charset="-122"/>
              </a:rPr>
              <a:t>正投影和透视投影的区别是：</a:t>
            </a:r>
            <a:endParaRPr lang="en-US" altLang="zh-CN" dirty="0">
              <a:solidFill>
                <a:srgbClr val="333333"/>
              </a:solidFill>
              <a:latin typeface="微软雅黑" panose="020B0503020204020204" pitchFamily="34" charset="-122"/>
              <a:ea typeface="微软雅黑" panose="020B0503020204020204" pitchFamily="34" charset="-122"/>
            </a:endParaRPr>
          </a:p>
          <a:p>
            <a:r>
              <a:rPr lang="en-US" altLang="zh-CN" dirty="0">
                <a:solidFill>
                  <a:srgbClr val="333333"/>
                </a:solidFill>
                <a:latin typeface="微软雅黑" panose="020B0503020204020204" pitchFamily="34" charset="-122"/>
                <a:ea typeface="微软雅黑" panose="020B0503020204020204" pitchFamily="34" charset="-122"/>
              </a:rPr>
              <a:t>	</a:t>
            </a:r>
            <a:r>
              <a:rPr lang="zh-CN" altLang="en-US" dirty="0">
                <a:solidFill>
                  <a:srgbClr val="333333"/>
                </a:solidFill>
                <a:latin typeface="微软雅黑" panose="020B0503020204020204" pitchFamily="34" charset="-122"/>
                <a:ea typeface="微软雅黑" panose="020B0503020204020204" pitchFamily="34" charset="-122"/>
              </a:rPr>
              <a:t>透视投影有一个基本点，就是远处的物体比近处的物体小。</a:t>
            </a:r>
            <a:endParaRPr lang="zh-CN" altLang="en-US" dirty="0"/>
          </a:p>
        </p:txBody>
      </p:sp>
      <p:pic>
        <p:nvPicPr>
          <p:cNvPr id="3" name="图片 2">
            <a:extLst>
              <a:ext uri="{FF2B5EF4-FFF2-40B4-BE49-F238E27FC236}">
                <a16:creationId xmlns:a16="http://schemas.microsoft.com/office/drawing/2014/main" id="{763EDE14-5997-BF45-A256-3390C33BB82E}"/>
              </a:ext>
            </a:extLst>
          </p:cNvPr>
          <p:cNvPicPr>
            <a:picLocks noChangeAspect="1"/>
          </p:cNvPicPr>
          <p:nvPr/>
        </p:nvPicPr>
        <p:blipFill>
          <a:blip r:embed="rId3"/>
          <a:stretch>
            <a:fillRect/>
          </a:stretch>
        </p:blipFill>
        <p:spPr>
          <a:xfrm>
            <a:off x="1139654" y="2326213"/>
            <a:ext cx="3086100" cy="3505200"/>
          </a:xfrm>
          <a:prstGeom prst="rect">
            <a:avLst/>
          </a:prstGeom>
        </p:spPr>
      </p:pic>
      <p:pic>
        <p:nvPicPr>
          <p:cNvPr id="5" name="图片 4">
            <a:extLst>
              <a:ext uri="{FF2B5EF4-FFF2-40B4-BE49-F238E27FC236}">
                <a16:creationId xmlns:a16="http://schemas.microsoft.com/office/drawing/2014/main" id="{1F1AFC48-8273-3341-94AA-3ECB4997F0DF}"/>
              </a:ext>
            </a:extLst>
          </p:cNvPr>
          <p:cNvPicPr>
            <a:picLocks noChangeAspect="1"/>
          </p:cNvPicPr>
          <p:nvPr/>
        </p:nvPicPr>
        <p:blipFill>
          <a:blip r:embed="rId4"/>
          <a:stretch>
            <a:fillRect/>
          </a:stretch>
        </p:blipFill>
        <p:spPr>
          <a:xfrm>
            <a:off x="6095206" y="2244567"/>
            <a:ext cx="4908178" cy="3540726"/>
          </a:xfrm>
          <a:prstGeom prst="rect">
            <a:avLst/>
          </a:prstGeom>
        </p:spPr>
      </p:pic>
    </p:spTree>
    <p:extLst>
      <p:ext uri="{BB962C8B-B14F-4D97-AF65-F5344CB8AC3E}">
        <p14:creationId xmlns:p14="http://schemas.microsoft.com/office/powerpoint/2010/main" val="1105425709"/>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 name="文本框 2"/>
          <p:cNvSpPr txBox="1"/>
          <p:nvPr/>
        </p:nvSpPr>
        <p:spPr>
          <a:xfrm>
            <a:off x="1129565" y="170270"/>
            <a:ext cx="4049504" cy="523220"/>
          </a:xfrm>
          <a:prstGeom prst="rect">
            <a:avLst/>
          </a:prstGeom>
          <a:noFill/>
        </p:spPr>
        <p:txBody>
          <a:bodyPr wrap="square" rtlCol="0">
            <a:spAutoFit/>
          </a:bodyPr>
          <a:lstStyle/>
          <a:p>
            <a:pPr lvl="0" algn="ctr"/>
            <a:r>
              <a:rPr lang="en-US" altLang="zh-CN" sz="2800" b="1" dirty="0" err="1">
                <a:solidFill>
                  <a:srgbClr val="005DA2"/>
                </a:solidFill>
                <a:latin typeface="微软雅黑" panose="020B0503020204020204" pitchFamily="34" charset="-122"/>
                <a:ea typeface="微软雅黑" panose="020B0503020204020204" pitchFamily="34" charset="-122"/>
              </a:rPr>
              <a:t>Three.js</a:t>
            </a:r>
            <a:r>
              <a:rPr lang="zh-CN" altLang="en-US" sz="2800" b="1" dirty="0">
                <a:solidFill>
                  <a:srgbClr val="005DA2"/>
                </a:solidFill>
                <a:latin typeface="微软雅黑" panose="020B0503020204020204" pitchFamily="34" charset="-122"/>
                <a:ea typeface="微软雅黑" panose="020B0503020204020204" pitchFamily="34" charset="-122"/>
              </a:rPr>
              <a:t>中的</a:t>
            </a:r>
            <a:r>
              <a:rPr lang="en-US" altLang="zh-CN" sz="2800" b="1" dirty="0">
                <a:solidFill>
                  <a:srgbClr val="005DA2"/>
                </a:solidFill>
                <a:latin typeface="微软雅黑" panose="020B0503020204020204" pitchFamily="34" charset="-122"/>
                <a:ea typeface="微软雅黑" panose="020B0503020204020204" pitchFamily="34" charset="-122"/>
              </a:rPr>
              <a:t>Camera</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67" name="五边形 66"/>
          <p:cNvSpPr/>
          <p:nvPr/>
        </p:nvSpPr>
        <p:spPr>
          <a:xfrm>
            <a:off x="5086740" y="251916"/>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69" name="矩形 6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9" name="矩形 8">
            <a:extLst>
              <a:ext uri="{FF2B5EF4-FFF2-40B4-BE49-F238E27FC236}">
                <a16:creationId xmlns:a16="http://schemas.microsoft.com/office/drawing/2014/main" id="{52836932-9019-094B-8996-8C9FCD13D67F}"/>
              </a:ext>
            </a:extLst>
          </p:cNvPr>
          <p:cNvSpPr/>
          <p:nvPr/>
        </p:nvSpPr>
        <p:spPr>
          <a:xfrm rot="5400000">
            <a:off x="3295271" y="3743519"/>
            <a:ext cx="5530691" cy="69178"/>
          </a:xfrm>
          <a:prstGeom prst="rect">
            <a:avLst/>
          </a:prstGeom>
          <a:pattFill prst="ltUpDiag">
            <a:fgClr>
              <a:srgbClr val="414455"/>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10" name="矩形 9">
            <a:extLst>
              <a:ext uri="{FF2B5EF4-FFF2-40B4-BE49-F238E27FC236}">
                <a16:creationId xmlns:a16="http://schemas.microsoft.com/office/drawing/2014/main" id="{E1E92B7E-E89D-774C-9118-3DA6A4E5B747}"/>
              </a:ext>
            </a:extLst>
          </p:cNvPr>
          <p:cNvSpPr/>
          <p:nvPr/>
        </p:nvSpPr>
        <p:spPr>
          <a:xfrm>
            <a:off x="262218" y="1012762"/>
            <a:ext cx="3024676" cy="523219"/>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正交投影相机</a:t>
            </a:r>
          </a:p>
        </p:txBody>
      </p:sp>
      <p:sp>
        <p:nvSpPr>
          <p:cNvPr id="4" name="文本框 3">
            <a:extLst>
              <a:ext uri="{FF2B5EF4-FFF2-40B4-BE49-F238E27FC236}">
                <a16:creationId xmlns:a16="http://schemas.microsoft.com/office/drawing/2014/main" id="{4ABEF8A7-0CCE-D542-AE6D-54790B4FECC1}"/>
              </a:ext>
            </a:extLst>
          </p:cNvPr>
          <p:cNvSpPr txBox="1"/>
          <p:nvPr/>
        </p:nvSpPr>
        <p:spPr>
          <a:xfrm>
            <a:off x="0" y="1808938"/>
            <a:ext cx="5735166" cy="830997"/>
          </a:xfrm>
          <a:prstGeom prst="rect">
            <a:avLst/>
          </a:prstGeom>
          <a:noFill/>
        </p:spPr>
        <p:txBody>
          <a:bodyPr wrap="square" rtlCol="0">
            <a:spAutoFit/>
          </a:bodyPr>
          <a:lstStyle/>
          <a:p>
            <a:r>
              <a:rPr lang="en" altLang="zh-CN" dirty="0" err="1"/>
              <a:t>OrthographicCamera</a:t>
            </a:r>
            <a:r>
              <a:rPr lang="en" altLang="zh-CN" dirty="0"/>
              <a:t>( left, right, top, bottom, near, far )</a:t>
            </a:r>
            <a:endParaRPr kumimoji="1" lang="zh-CN" altLang="en-US" dirty="0"/>
          </a:p>
        </p:txBody>
      </p:sp>
      <p:pic>
        <p:nvPicPr>
          <p:cNvPr id="6" name="图片 5">
            <a:extLst>
              <a:ext uri="{FF2B5EF4-FFF2-40B4-BE49-F238E27FC236}">
                <a16:creationId xmlns:a16="http://schemas.microsoft.com/office/drawing/2014/main" id="{8613D0A3-59EF-B846-B6BD-41262F83ABB2}"/>
              </a:ext>
            </a:extLst>
          </p:cNvPr>
          <p:cNvPicPr>
            <a:picLocks noChangeAspect="1"/>
          </p:cNvPicPr>
          <p:nvPr/>
        </p:nvPicPr>
        <p:blipFill>
          <a:blip r:embed="rId3"/>
          <a:stretch>
            <a:fillRect/>
          </a:stretch>
        </p:blipFill>
        <p:spPr>
          <a:xfrm>
            <a:off x="154332" y="2942246"/>
            <a:ext cx="5535300" cy="3109190"/>
          </a:xfrm>
          <a:prstGeom prst="rect">
            <a:avLst/>
          </a:prstGeom>
        </p:spPr>
      </p:pic>
      <p:sp>
        <p:nvSpPr>
          <p:cNvPr id="13" name="矩形 12">
            <a:extLst>
              <a:ext uri="{FF2B5EF4-FFF2-40B4-BE49-F238E27FC236}">
                <a16:creationId xmlns:a16="http://schemas.microsoft.com/office/drawing/2014/main" id="{E95D4901-859D-8340-B1A4-18DCF3EC7BCD}"/>
              </a:ext>
            </a:extLst>
          </p:cNvPr>
          <p:cNvSpPr/>
          <p:nvPr/>
        </p:nvSpPr>
        <p:spPr>
          <a:xfrm>
            <a:off x="7103318" y="1012762"/>
            <a:ext cx="3024676" cy="523219"/>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透视投影相机</a:t>
            </a:r>
          </a:p>
        </p:txBody>
      </p:sp>
      <p:sp>
        <p:nvSpPr>
          <p:cNvPr id="7" name="文本框 6">
            <a:extLst>
              <a:ext uri="{FF2B5EF4-FFF2-40B4-BE49-F238E27FC236}">
                <a16:creationId xmlns:a16="http://schemas.microsoft.com/office/drawing/2014/main" id="{9D8E0F09-72A0-484C-A773-9855B23CBF05}"/>
              </a:ext>
            </a:extLst>
          </p:cNvPr>
          <p:cNvSpPr txBox="1"/>
          <p:nvPr/>
        </p:nvSpPr>
        <p:spPr>
          <a:xfrm>
            <a:off x="6522434" y="1808938"/>
            <a:ext cx="5410455" cy="461665"/>
          </a:xfrm>
          <a:prstGeom prst="rect">
            <a:avLst/>
          </a:prstGeom>
          <a:noFill/>
        </p:spPr>
        <p:txBody>
          <a:bodyPr wrap="none" rtlCol="0">
            <a:spAutoFit/>
          </a:bodyPr>
          <a:lstStyle/>
          <a:p>
            <a:r>
              <a:rPr lang="en" altLang="zh-CN" dirty="0" err="1"/>
              <a:t>PerspectiveCamera</a:t>
            </a:r>
            <a:r>
              <a:rPr lang="en" altLang="zh-CN" dirty="0"/>
              <a:t>( </a:t>
            </a:r>
            <a:r>
              <a:rPr lang="en" altLang="zh-CN" dirty="0" err="1"/>
              <a:t>fov</a:t>
            </a:r>
            <a:r>
              <a:rPr lang="en" altLang="zh-CN" dirty="0"/>
              <a:t>, aspect, near, far )</a:t>
            </a:r>
            <a:endParaRPr kumimoji="1" lang="zh-CN" altLang="en-US" dirty="0"/>
          </a:p>
        </p:txBody>
      </p:sp>
      <p:pic>
        <p:nvPicPr>
          <p:cNvPr id="8" name="图片 7">
            <a:extLst>
              <a:ext uri="{FF2B5EF4-FFF2-40B4-BE49-F238E27FC236}">
                <a16:creationId xmlns:a16="http://schemas.microsoft.com/office/drawing/2014/main" id="{5446B2E1-CFA6-3643-B3CE-82E456C03471}"/>
              </a:ext>
            </a:extLst>
          </p:cNvPr>
          <p:cNvPicPr>
            <a:picLocks noChangeAspect="1"/>
          </p:cNvPicPr>
          <p:nvPr/>
        </p:nvPicPr>
        <p:blipFill>
          <a:blip r:embed="rId4"/>
          <a:stretch>
            <a:fillRect/>
          </a:stretch>
        </p:blipFill>
        <p:spPr>
          <a:xfrm>
            <a:off x="6522434" y="2560730"/>
            <a:ext cx="5045380" cy="3575203"/>
          </a:xfrm>
          <a:prstGeom prst="rect">
            <a:avLst/>
          </a:prstGeom>
        </p:spPr>
      </p:pic>
      <p:sp>
        <p:nvSpPr>
          <p:cNvPr id="11" name="文本框 10">
            <a:extLst>
              <a:ext uri="{FF2B5EF4-FFF2-40B4-BE49-F238E27FC236}">
                <a16:creationId xmlns:a16="http://schemas.microsoft.com/office/drawing/2014/main" id="{6F6B09B1-53F9-B248-83CE-758C1FC5E045}"/>
              </a:ext>
            </a:extLst>
          </p:cNvPr>
          <p:cNvSpPr txBox="1"/>
          <p:nvPr/>
        </p:nvSpPr>
        <p:spPr>
          <a:xfrm>
            <a:off x="10607040" y="6659880"/>
            <a:ext cx="184731" cy="461665"/>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3860561780"/>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 name="文本框 2"/>
          <p:cNvSpPr txBox="1"/>
          <p:nvPr/>
        </p:nvSpPr>
        <p:spPr>
          <a:xfrm>
            <a:off x="1129565" y="170270"/>
            <a:ext cx="4049504" cy="523220"/>
          </a:xfrm>
          <a:prstGeom prst="rect">
            <a:avLst/>
          </a:prstGeom>
          <a:noFill/>
        </p:spPr>
        <p:txBody>
          <a:bodyPr wrap="square" rtlCol="0">
            <a:spAutoFit/>
          </a:bodyPr>
          <a:lstStyle/>
          <a:p>
            <a:pPr lvl="0" algn="ctr"/>
            <a:r>
              <a:rPr lang="en-US" altLang="zh-CN" sz="2800" b="1" dirty="0" err="1">
                <a:solidFill>
                  <a:srgbClr val="005DA2"/>
                </a:solidFill>
                <a:latin typeface="微软雅黑" panose="020B0503020204020204" pitchFamily="34" charset="-122"/>
                <a:ea typeface="微软雅黑" panose="020B0503020204020204" pitchFamily="34" charset="-122"/>
              </a:rPr>
              <a:t>Three.js</a:t>
            </a:r>
            <a:r>
              <a:rPr lang="zh-CN" altLang="en-US" sz="2800" b="1" dirty="0">
                <a:solidFill>
                  <a:srgbClr val="005DA2"/>
                </a:solidFill>
                <a:latin typeface="微软雅黑" panose="020B0503020204020204" pitchFamily="34" charset="-122"/>
                <a:ea typeface="微软雅黑" panose="020B0503020204020204" pitchFamily="34" charset="-122"/>
              </a:rPr>
              <a:t>中的</a:t>
            </a:r>
            <a:r>
              <a:rPr lang="en-US" altLang="zh-CN" sz="2800" b="1" dirty="0">
                <a:solidFill>
                  <a:srgbClr val="005DA2"/>
                </a:solidFill>
                <a:latin typeface="微软雅黑" panose="020B0503020204020204" pitchFamily="34" charset="-122"/>
                <a:ea typeface="微软雅黑" panose="020B0503020204020204" pitchFamily="34" charset="-122"/>
              </a:rPr>
              <a:t>Mesh</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67" name="五边形 66"/>
          <p:cNvSpPr/>
          <p:nvPr/>
        </p:nvSpPr>
        <p:spPr>
          <a:xfrm>
            <a:off x="5086740" y="251916"/>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69" name="矩形 6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2" name="椭圆 1">
            <a:extLst>
              <a:ext uri="{FF2B5EF4-FFF2-40B4-BE49-F238E27FC236}">
                <a16:creationId xmlns:a16="http://schemas.microsoft.com/office/drawing/2014/main" id="{226E0CA4-8E61-224E-984B-BCACEF4DA3DA}"/>
              </a:ext>
            </a:extLst>
          </p:cNvPr>
          <p:cNvSpPr/>
          <p:nvPr/>
        </p:nvSpPr>
        <p:spPr>
          <a:xfrm>
            <a:off x="264455" y="2493690"/>
            <a:ext cx="2736304" cy="2520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Mesh</a:t>
            </a:r>
            <a:endParaRPr kumimoji="1" lang="zh-CN" altLang="en-US" dirty="0"/>
          </a:p>
        </p:txBody>
      </p:sp>
      <p:sp>
        <p:nvSpPr>
          <p:cNvPr id="3" name="椭圆 2">
            <a:extLst>
              <a:ext uri="{FF2B5EF4-FFF2-40B4-BE49-F238E27FC236}">
                <a16:creationId xmlns:a16="http://schemas.microsoft.com/office/drawing/2014/main" id="{C3EC0510-3606-B248-8816-E0EBDC97394D}"/>
              </a:ext>
            </a:extLst>
          </p:cNvPr>
          <p:cNvSpPr/>
          <p:nvPr/>
        </p:nvSpPr>
        <p:spPr>
          <a:xfrm>
            <a:off x="4164056" y="1082937"/>
            <a:ext cx="2736304" cy="2520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dirty="0"/>
              <a:t>Geometry</a:t>
            </a:r>
          </a:p>
        </p:txBody>
      </p:sp>
      <p:sp>
        <p:nvSpPr>
          <p:cNvPr id="15" name="椭圆 14">
            <a:extLst>
              <a:ext uri="{FF2B5EF4-FFF2-40B4-BE49-F238E27FC236}">
                <a16:creationId xmlns:a16="http://schemas.microsoft.com/office/drawing/2014/main" id="{C6CF3474-E0D6-CF45-9B35-588E2B296994}"/>
              </a:ext>
            </a:extLst>
          </p:cNvPr>
          <p:cNvSpPr/>
          <p:nvPr/>
        </p:nvSpPr>
        <p:spPr>
          <a:xfrm>
            <a:off x="4240288" y="4167912"/>
            <a:ext cx="2736304" cy="2520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dirty="0"/>
              <a:t>Material</a:t>
            </a:r>
          </a:p>
        </p:txBody>
      </p:sp>
      <p:cxnSp>
        <p:nvCxnSpPr>
          <p:cNvPr id="18" name="直线箭头连接符 17">
            <a:extLst>
              <a:ext uri="{FF2B5EF4-FFF2-40B4-BE49-F238E27FC236}">
                <a16:creationId xmlns:a16="http://schemas.microsoft.com/office/drawing/2014/main" id="{FA9748DE-F33E-9F41-8685-6CC4B3C25AA2}"/>
              </a:ext>
            </a:extLst>
          </p:cNvPr>
          <p:cNvCxnSpPr>
            <a:cxnSpLocks/>
          </p:cNvCxnSpPr>
          <p:nvPr/>
        </p:nvCxnSpPr>
        <p:spPr>
          <a:xfrm flipV="1">
            <a:off x="3119106" y="2709714"/>
            <a:ext cx="919767" cy="565343"/>
          </a:xfrm>
          <a:prstGeom prst="straightConnector1">
            <a:avLst/>
          </a:prstGeom>
          <a:ln w="1270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4FDB9773-DF98-564E-B6D6-D0DEB2DD1501}"/>
              </a:ext>
            </a:extLst>
          </p:cNvPr>
          <p:cNvCxnSpPr>
            <a:cxnSpLocks/>
          </p:cNvCxnSpPr>
          <p:nvPr/>
        </p:nvCxnSpPr>
        <p:spPr>
          <a:xfrm>
            <a:off x="3119105" y="4581922"/>
            <a:ext cx="919767" cy="558025"/>
          </a:xfrm>
          <a:prstGeom prst="straightConnector1">
            <a:avLst/>
          </a:prstGeom>
          <a:ln w="127000">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6117DE10-2D4E-9F49-BB2A-E033C906181B}"/>
              </a:ext>
            </a:extLst>
          </p:cNvPr>
          <p:cNvSpPr txBox="1"/>
          <p:nvPr/>
        </p:nvSpPr>
        <p:spPr>
          <a:xfrm>
            <a:off x="10651427" y="1867734"/>
            <a:ext cx="184731" cy="461665"/>
          </a:xfrm>
          <a:prstGeom prst="rect">
            <a:avLst/>
          </a:prstGeom>
          <a:noFill/>
        </p:spPr>
        <p:txBody>
          <a:bodyPr wrap="none" rtlCol="0">
            <a:spAutoFit/>
          </a:bodyPr>
          <a:lstStyle/>
          <a:p>
            <a:endParaRPr kumimoji="1" lang="zh-CN" altLang="en-US" dirty="0"/>
          </a:p>
        </p:txBody>
      </p:sp>
      <p:grpSp>
        <p:nvGrpSpPr>
          <p:cNvPr id="24" name="组合 23">
            <a:extLst>
              <a:ext uri="{FF2B5EF4-FFF2-40B4-BE49-F238E27FC236}">
                <a16:creationId xmlns:a16="http://schemas.microsoft.com/office/drawing/2014/main" id="{3B69E185-0D3D-304F-8B36-8C8348244533}"/>
              </a:ext>
            </a:extLst>
          </p:cNvPr>
          <p:cNvGrpSpPr/>
          <p:nvPr/>
        </p:nvGrpSpPr>
        <p:grpSpPr>
          <a:xfrm>
            <a:off x="8089281" y="724807"/>
            <a:ext cx="1800200" cy="2747517"/>
            <a:chOff x="8061767" y="1197546"/>
            <a:chExt cx="1800200" cy="2747517"/>
          </a:xfrm>
        </p:grpSpPr>
        <p:sp>
          <p:nvSpPr>
            <p:cNvPr id="20" name="矩形 19">
              <a:extLst>
                <a:ext uri="{FF2B5EF4-FFF2-40B4-BE49-F238E27FC236}">
                  <a16:creationId xmlns:a16="http://schemas.microsoft.com/office/drawing/2014/main" id="{7330E335-E41D-5747-8E23-5BADF53B0E00}"/>
                </a:ext>
              </a:extLst>
            </p:cNvPr>
            <p:cNvSpPr/>
            <p:nvPr/>
          </p:nvSpPr>
          <p:spPr>
            <a:xfrm>
              <a:off x="8061767" y="1197546"/>
              <a:ext cx="1800200" cy="2747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6" name="组合 15">
              <a:extLst>
                <a:ext uri="{FF2B5EF4-FFF2-40B4-BE49-F238E27FC236}">
                  <a16:creationId xmlns:a16="http://schemas.microsoft.com/office/drawing/2014/main" id="{BD3332E8-B83F-A04A-8B0F-A4AF987F55BE}"/>
                </a:ext>
              </a:extLst>
            </p:cNvPr>
            <p:cNvGrpSpPr/>
            <p:nvPr/>
          </p:nvGrpSpPr>
          <p:grpSpPr>
            <a:xfrm>
              <a:off x="8227488" y="1379268"/>
              <a:ext cx="1296144" cy="475343"/>
              <a:chOff x="7895406" y="1082243"/>
              <a:chExt cx="3765264" cy="475343"/>
            </a:xfrm>
          </p:grpSpPr>
          <p:cxnSp>
            <p:nvCxnSpPr>
              <p:cNvPr id="22" name="直接连接符 24">
                <a:extLst>
                  <a:ext uri="{FF2B5EF4-FFF2-40B4-BE49-F238E27FC236}">
                    <a16:creationId xmlns:a16="http://schemas.microsoft.com/office/drawing/2014/main" id="{F2F25163-3170-E748-8451-4538EF1326CF}"/>
                  </a:ext>
                </a:extLst>
              </p:cNvPr>
              <p:cNvCxnSpPr/>
              <p:nvPr/>
            </p:nvCxnSpPr>
            <p:spPr>
              <a:xfrm>
                <a:off x="7895406" y="1557586"/>
                <a:ext cx="3765264" cy="0"/>
              </a:xfrm>
              <a:prstGeom prst="line">
                <a:avLst/>
              </a:prstGeom>
              <a:noFill/>
              <a:ln w="12700">
                <a:solidFill>
                  <a:schemeClr val="bg1"/>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4" name="文本框 13">
                <a:extLst>
                  <a:ext uri="{FF2B5EF4-FFF2-40B4-BE49-F238E27FC236}">
                    <a16:creationId xmlns:a16="http://schemas.microsoft.com/office/drawing/2014/main" id="{D0D29C66-E366-3B4D-B927-D573AB610A3C}"/>
                  </a:ext>
                </a:extLst>
              </p:cNvPr>
              <p:cNvSpPr txBox="1"/>
              <p:nvPr/>
            </p:nvSpPr>
            <p:spPr>
              <a:xfrm>
                <a:off x="7895406" y="1082243"/>
                <a:ext cx="2324615" cy="461665"/>
              </a:xfrm>
              <a:prstGeom prst="rect">
                <a:avLst/>
              </a:prstGeom>
              <a:noFill/>
            </p:spPr>
            <p:txBody>
              <a:bodyPr wrap="none" rtlCol="0">
                <a:spAutoFit/>
              </a:bodyPr>
              <a:lstStyle/>
              <a:p>
                <a:r>
                  <a:rPr kumimoji="1" lang="zh-CN" altLang="en-US" dirty="0">
                    <a:solidFill>
                      <a:schemeClr val="bg1"/>
                    </a:solidFill>
                  </a:rPr>
                  <a:t>球体</a:t>
                </a:r>
              </a:p>
            </p:txBody>
          </p:sp>
        </p:grpSp>
        <p:grpSp>
          <p:nvGrpSpPr>
            <p:cNvPr id="25" name="组合 24">
              <a:extLst>
                <a:ext uri="{FF2B5EF4-FFF2-40B4-BE49-F238E27FC236}">
                  <a16:creationId xmlns:a16="http://schemas.microsoft.com/office/drawing/2014/main" id="{CBE7744C-6E00-9149-A070-331EFBA9B3D4}"/>
                </a:ext>
              </a:extLst>
            </p:cNvPr>
            <p:cNvGrpSpPr/>
            <p:nvPr/>
          </p:nvGrpSpPr>
          <p:grpSpPr>
            <a:xfrm>
              <a:off x="8227488" y="1998627"/>
              <a:ext cx="1296144" cy="475343"/>
              <a:chOff x="7895406" y="1082243"/>
              <a:chExt cx="3765264" cy="475343"/>
            </a:xfrm>
          </p:grpSpPr>
          <p:cxnSp>
            <p:nvCxnSpPr>
              <p:cNvPr id="26" name="直接连接符 24">
                <a:extLst>
                  <a:ext uri="{FF2B5EF4-FFF2-40B4-BE49-F238E27FC236}">
                    <a16:creationId xmlns:a16="http://schemas.microsoft.com/office/drawing/2014/main" id="{F867B80A-8B93-E449-85C6-29944C11F26A}"/>
                  </a:ext>
                </a:extLst>
              </p:cNvPr>
              <p:cNvCxnSpPr/>
              <p:nvPr/>
            </p:nvCxnSpPr>
            <p:spPr>
              <a:xfrm>
                <a:off x="7895406" y="1557586"/>
                <a:ext cx="3765264" cy="0"/>
              </a:xfrm>
              <a:prstGeom prst="line">
                <a:avLst/>
              </a:prstGeom>
              <a:noFill/>
              <a:ln w="12700">
                <a:solidFill>
                  <a:schemeClr val="bg1"/>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27" name="文本框 26">
                <a:extLst>
                  <a:ext uri="{FF2B5EF4-FFF2-40B4-BE49-F238E27FC236}">
                    <a16:creationId xmlns:a16="http://schemas.microsoft.com/office/drawing/2014/main" id="{1E9CC9C2-3CCD-7A4B-B557-46CB4DD03D03}"/>
                  </a:ext>
                </a:extLst>
              </p:cNvPr>
              <p:cNvSpPr txBox="1"/>
              <p:nvPr/>
            </p:nvSpPr>
            <p:spPr>
              <a:xfrm>
                <a:off x="7895406" y="1082243"/>
                <a:ext cx="3218699" cy="461665"/>
              </a:xfrm>
              <a:prstGeom prst="rect">
                <a:avLst/>
              </a:prstGeom>
              <a:noFill/>
            </p:spPr>
            <p:txBody>
              <a:bodyPr wrap="none" rtlCol="0">
                <a:spAutoFit/>
              </a:bodyPr>
              <a:lstStyle/>
              <a:p>
                <a:r>
                  <a:rPr kumimoji="1" lang="zh-CN" altLang="en-US" dirty="0">
                    <a:solidFill>
                      <a:schemeClr val="bg1"/>
                    </a:solidFill>
                  </a:rPr>
                  <a:t>立方体</a:t>
                </a:r>
              </a:p>
            </p:txBody>
          </p:sp>
        </p:grpSp>
        <p:grpSp>
          <p:nvGrpSpPr>
            <p:cNvPr id="28" name="组合 27">
              <a:extLst>
                <a:ext uri="{FF2B5EF4-FFF2-40B4-BE49-F238E27FC236}">
                  <a16:creationId xmlns:a16="http://schemas.microsoft.com/office/drawing/2014/main" id="{4ED95393-1FA4-5948-B041-9439B2AE295B}"/>
                </a:ext>
              </a:extLst>
            </p:cNvPr>
            <p:cNvGrpSpPr/>
            <p:nvPr/>
          </p:nvGrpSpPr>
          <p:grpSpPr>
            <a:xfrm>
              <a:off x="8221446" y="2640102"/>
              <a:ext cx="1296144" cy="475343"/>
              <a:chOff x="7895406" y="1082243"/>
              <a:chExt cx="3765264" cy="475343"/>
            </a:xfrm>
          </p:grpSpPr>
          <p:cxnSp>
            <p:nvCxnSpPr>
              <p:cNvPr id="29" name="直接连接符 24">
                <a:extLst>
                  <a:ext uri="{FF2B5EF4-FFF2-40B4-BE49-F238E27FC236}">
                    <a16:creationId xmlns:a16="http://schemas.microsoft.com/office/drawing/2014/main" id="{C9B0ACBA-501F-0A41-A933-82A7B828F27F}"/>
                  </a:ext>
                </a:extLst>
              </p:cNvPr>
              <p:cNvCxnSpPr/>
              <p:nvPr/>
            </p:nvCxnSpPr>
            <p:spPr>
              <a:xfrm>
                <a:off x="7895406" y="1557586"/>
                <a:ext cx="3765264" cy="0"/>
              </a:xfrm>
              <a:prstGeom prst="line">
                <a:avLst/>
              </a:prstGeom>
              <a:noFill/>
              <a:ln w="12700">
                <a:solidFill>
                  <a:schemeClr val="bg1"/>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30" name="文本框 29">
                <a:extLst>
                  <a:ext uri="{FF2B5EF4-FFF2-40B4-BE49-F238E27FC236}">
                    <a16:creationId xmlns:a16="http://schemas.microsoft.com/office/drawing/2014/main" id="{46A0F27E-8D50-6B40-B24B-CB40A698FC62}"/>
                  </a:ext>
                </a:extLst>
              </p:cNvPr>
              <p:cNvSpPr txBox="1"/>
              <p:nvPr/>
            </p:nvSpPr>
            <p:spPr>
              <a:xfrm>
                <a:off x="7895406" y="1082243"/>
                <a:ext cx="3218699" cy="461665"/>
              </a:xfrm>
              <a:prstGeom prst="rect">
                <a:avLst/>
              </a:prstGeom>
              <a:noFill/>
            </p:spPr>
            <p:txBody>
              <a:bodyPr wrap="none" rtlCol="0">
                <a:spAutoFit/>
              </a:bodyPr>
              <a:lstStyle/>
              <a:p>
                <a:r>
                  <a:rPr kumimoji="1" lang="zh-CN" altLang="en-US" dirty="0">
                    <a:solidFill>
                      <a:schemeClr val="bg1"/>
                    </a:solidFill>
                  </a:rPr>
                  <a:t>多边体</a:t>
                </a:r>
              </a:p>
            </p:txBody>
          </p:sp>
        </p:grpSp>
        <p:grpSp>
          <p:nvGrpSpPr>
            <p:cNvPr id="34" name="组合 33">
              <a:extLst>
                <a:ext uri="{FF2B5EF4-FFF2-40B4-BE49-F238E27FC236}">
                  <a16:creationId xmlns:a16="http://schemas.microsoft.com/office/drawing/2014/main" id="{EB8E4532-36A5-FD45-A6F7-D92988F22DDB}"/>
                </a:ext>
              </a:extLst>
            </p:cNvPr>
            <p:cNvGrpSpPr/>
            <p:nvPr/>
          </p:nvGrpSpPr>
          <p:grpSpPr>
            <a:xfrm>
              <a:off x="8230237" y="3098188"/>
              <a:ext cx="1296144" cy="475343"/>
              <a:chOff x="7895406" y="1082243"/>
              <a:chExt cx="3765264" cy="475343"/>
            </a:xfrm>
          </p:grpSpPr>
          <p:cxnSp>
            <p:nvCxnSpPr>
              <p:cNvPr id="35" name="直接连接符 24">
                <a:extLst>
                  <a:ext uri="{FF2B5EF4-FFF2-40B4-BE49-F238E27FC236}">
                    <a16:creationId xmlns:a16="http://schemas.microsoft.com/office/drawing/2014/main" id="{00E35ED0-95CA-8346-A55A-4C12BA80588D}"/>
                  </a:ext>
                </a:extLst>
              </p:cNvPr>
              <p:cNvCxnSpPr/>
              <p:nvPr/>
            </p:nvCxnSpPr>
            <p:spPr>
              <a:xfrm>
                <a:off x="7895406" y="1557586"/>
                <a:ext cx="3765264" cy="0"/>
              </a:xfrm>
              <a:prstGeom prst="line">
                <a:avLst/>
              </a:prstGeom>
              <a:noFill/>
              <a:ln w="12700">
                <a:solidFill>
                  <a:schemeClr val="bg1"/>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36" name="文本框 35">
                <a:extLst>
                  <a:ext uri="{FF2B5EF4-FFF2-40B4-BE49-F238E27FC236}">
                    <a16:creationId xmlns:a16="http://schemas.microsoft.com/office/drawing/2014/main" id="{1B8A5811-7816-1144-B702-602E16994E18}"/>
                  </a:ext>
                </a:extLst>
              </p:cNvPr>
              <p:cNvSpPr txBox="1"/>
              <p:nvPr/>
            </p:nvSpPr>
            <p:spPr>
              <a:xfrm>
                <a:off x="7895406" y="1082243"/>
                <a:ext cx="1998648" cy="461665"/>
              </a:xfrm>
              <a:prstGeom prst="rect">
                <a:avLst/>
              </a:prstGeom>
              <a:noFill/>
            </p:spPr>
            <p:txBody>
              <a:bodyPr wrap="none" rtlCol="0">
                <a:spAutoFit/>
              </a:bodyPr>
              <a:lstStyle/>
              <a:p>
                <a:r>
                  <a:rPr kumimoji="1" lang="en-US" altLang="zh-CN" dirty="0">
                    <a:solidFill>
                      <a:schemeClr val="bg1"/>
                    </a:solidFill>
                  </a:rPr>
                  <a:t>…….</a:t>
                </a:r>
                <a:endParaRPr kumimoji="1" lang="zh-CN" altLang="en-US" dirty="0">
                  <a:solidFill>
                    <a:schemeClr val="bg1"/>
                  </a:solidFill>
                </a:endParaRPr>
              </a:p>
            </p:txBody>
          </p:sp>
        </p:grpSp>
      </p:grpSp>
      <p:cxnSp>
        <p:nvCxnSpPr>
          <p:cNvPr id="39" name="直线箭头连接符 38">
            <a:extLst>
              <a:ext uri="{FF2B5EF4-FFF2-40B4-BE49-F238E27FC236}">
                <a16:creationId xmlns:a16="http://schemas.microsoft.com/office/drawing/2014/main" id="{D214AE73-7CBE-FF49-90E9-CAC1F2675907}"/>
              </a:ext>
            </a:extLst>
          </p:cNvPr>
          <p:cNvCxnSpPr>
            <a:cxnSpLocks/>
          </p:cNvCxnSpPr>
          <p:nvPr/>
        </p:nvCxnSpPr>
        <p:spPr>
          <a:xfrm flipV="1">
            <a:off x="7032133" y="2249179"/>
            <a:ext cx="863272" cy="18461"/>
          </a:xfrm>
          <a:prstGeom prst="straightConnector1">
            <a:avLst/>
          </a:prstGeom>
          <a:ln w="127000">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139E7C0D-9B0C-4F4E-8527-7CD4908E1361}"/>
              </a:ext>
            </a:extLst>
          </p:cNvPr>
          <p:cNvSpPr/>
          <p:nvPr/>
        </p:nvSpPr>
        <p:spPr>
          <a:xfrm>
            <a:off x="10417601" y="1719243"/>
            <a:ext cx="1366238" cy="1059871"/>
          </a:xfrm>
          <a:prstGeom prst="rect">
            <a:avLst/>
          </a:prstGeom>
          <a:solidFill>
            <a:srgbClr val="70BDD2"/>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anose="02010600040101010101" pitchFamily="2" charset="-122"/>
              </a:rPr>
              <a:t>三角形</a:t>
            </a:r>
          </a:p>
        </p:txBody>
      </p:sp>
      <p:cxnSp>
        <p:nvCxnSpPr>
          <p:cNvPr id="44" name="直线箭头连接符 43">
            <a:extLst>
              <a:ext uri="{FF2B5EF4-FFF2-40B4-BE49-F238E27FC236}">
                <a16:creationId xmlns:a16="http://schemas.microsoft.com/office/drawing/2014/main" id="{1A2D62BA-12A4-F84C-B27B-5ACFC77CC1F8}"/>
              </a:ext>
            </a:extLst>
          </p:cNvPr>
          <p:cNvCxnSpPr>
            <a:cxnSpLocks/>
          </p:cNvCxnSpPr>
          <p:nvPr/>
        </p:nvCxnSpPr>
        <p:spPr>
          <a:xfrm flipV="1">
            <a:off x="7037128" y="5428052"/>
            <a:ext cx="863272" cy="18461"/>
          </a:xfrm>
          <a:prstGeom prst="straightConnector1">
            <a:avLst/>
          </a:prstGeom>
          <a:ln w="127000">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B38D8C51-CB24-C944-B0DC-00D1E94ACB15}"/>
              </a:ext>
            </a:extLst>
          </p:cNvPr>
          <p:cNvGrpSpPr/>
          <p:nvPr/>
        </p:nvGrpSpPr>
        <p:grpSpPr>
          <a:xfrm>
            <a:off x="8089281" y="3940675"/>
            <a:ext cx="1800200" cy="2747517"/>
            <a:chOff x="8061767" y="1197546"/>
            <a:chExt cx="1800200" cy="2747517"/>
          </a:xfrm>
        </p:grpSpPr>
        <p:sp>
          <p:nvSpPr>
            <p:cNvPr id="46" name="矩形 45">
              <a:extLst>
                <a:ext uri="{FF2B5EF4-FFF2-40B4-BE49-F238E27FC236}">
                  <a16:creationId xmlns:a16="http://schemas.microsoft.com/office/drawing/2014/main" id="{1C3D3EED-5704-694D-A91E-1F6CE8836910}"/>
                </a:ext>
              </a:extLst>
            </p:cNvPr>
            <p:cNvSpPr/>
            <p:nvPr/>
          </p:nvSpPr>
          <p:spPr>
            <a:xfrm>
              <a:off x="8061767" y="1197546"/>
              <a:ext cx="1800200" cy="2747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7" name="组合 46">
              <a:extLst>
                <a:ext uri="{FF2B5EF4-FFF2-40B4-BE49-F238E27FC236}">
                  <a16:creationId xmlns:a16="http://schemas.microsoft.com/office/drawing/2014/main" id="{828EE246-4C80-DB4E-896D-9D3D9FE8A7DE}"/>
                </a:ext>
              </a:extLst>
            </p:cNvPr>
            <p:cNvGrpSpPr/>
            <p:nvPr/>
          </p:nvGrpSpPr>
          <p:grpSpPr>
            <a:xfrm>
              <a:off x="8227488" y="1379268"/>
              <a:ext cx="1296144" cy="475343"/>
              <a:chOff x="7895406" y="1082243"/>
              <a:chExt cx="3765264" cy="475343"/>
            </a:xfrm>
          </p:grpSpPr>
          <p:cxnSp>
            <p:nvCxnSpPr>
              <p:cNvPr id="57" name="直接连接符 24">
                <a:extLst>
                  <a:ext uri="{FF2B5EF4-FFF2-40B4-BE49-F238E27FC236}">
                    <a16:creationId xmlns:a16="http://schemas.microsoft.com/office/drawing/2014/main" id="{15C322D8-8C74-6F43-A1D3-A9540EE81642}"/>
                  </a:ext>
                </a:extLst>
              </p:cNvPr>
              <p:cNvCxnSpPr/>
              <p:nvPr/>
            </p:nvCxnSpPr>
            <p:spPr>
              <a:xfrm>
                <a:off x="7895406" y="1557586"/>
                <a:ext cx="3765264" cy="0"/>
              </a:xfrm>
              <a:prstGeom prst="line">
                <a:avLst/>
              </a:prstGeom>
              <a:noFill/>
              <a:ln w="12700">
                <a:solidFill>
                  <a:schemeClr val="bg1"/>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58" name="文本框 57">
                <a:extLst>
                  <a:ext uri="{FF2B5EF4-FFF2-40B4-BE49-F238E27FC236}">
                    <a16:creationId xmlns:a16="http://schemas.microsoft.com/office/drawing/2014/main" id="{7F1FEA2A-3739-0243-A32C-3DFEB8E99FB8}"/>
                  </a:ext>
                </a:extLst>
              </p:cNvPr>
              <p:cNvSpPr txBox="1"/>
              <p:nvPr/>
            </p:nvSpPr>
            <p:spPr>
              <a:xfrm>
                <a:off x="7895406" y="1082243"/>
                <a:ext cx="2324615" cy="461665"/>
              </a:xfrm>
              <a:prstGeom prst="rect">
                <a:avLst/>
              </a:prstGeom>
              <a:noFill/>
            </p:spPr>
            <p:txBody>
              <a:bodyPr wrap="none" rtlCol="0">
                <a:spAutoFit/>
              </a:bodyPr>
              <a:lstStyle/>
              <a:p>
                <a:r>
                  <a:rPr kumimoji="1" lang="zh-CN" altLang="en-US" dirty="0">
                    <a:solidFill>
                      <a:schemeClr val="bg1"/>
                    </a:solidFill>
                  </a:rPr>
                  <a:t>颜色</a:t>
                </a:r>
              </a:p>
            </p:txBody>
          </p:sp>
        </p:grpSp>
        <p:grpSp>
          <p:nvGrpSpPr>
            <p:cNvPr id="48" name="组合 47">
              <a:extLst>
                <a:ext uri="{FF2B5EF4-FFF2-40B4-BE49-F238E27FC236}">
                  <a16:creationId xmlns:a16="http://schemas.microsoft.com/office/drawing/2014/main" id="{9CEB957D-CC23-EB4D-B81A-4DF6DCD68A0E}"/>
                </a:ext>
              </a:extLst>
            </p:cNvPr>
            <p:cNvGrpSpPr/>
            <p:nvPr/>
          </p:nvGrpSpPr>
          <p:grpSpPr>
            <a:xfrm>
              <a:off x="8227488" y="1998627"/>
              <a:ext cx="1296144" cy="475343"/>
              <a:chOff x="7895406" y="1082243"/>
              <a:chExt cx="3765264" cy="475343"/>
            </a:xfrm>
          </p:grpSpPr>
          <p:cxnSp>
            <p:nvCxnSpPr>
              <p:cNvPr id="55" name="直接连接符 24">
                <a:extLst>
                  <a:ext uri="{FF2B5EF4-FFF2-40B4-BE49-F238E27FC236}">
                    <a16:creationId xmlns:a16="http://schemas.microsoft.com/office/drawing/2014/main" id="{1FDD79EA-1863-E448-877F-2ADD5A1831D7}"/>
                  </a:ext>
                </a:extLst>
              </p:cNvPr>
              <p:cNvCxnSpPr/>
              <p:nvPr/>
            </p:nvCxnSpPr>
            <p:spPr>
              <a:xfrm>
                <a:off x="7895406" y="1557586"/>
                <a:ext cx="3765264" cy="0"/>
              </a:xfrm>
              <a:prstGeom prst="line">
                <a:avLst/>
              </a:prstGeom>
              <a:noFill/>
              <a:ln w="12700">
                <a:solidFill>
                  <a:schemeClr val="bg1"/>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56" name="文本框 55">
                <a:extLst>
                  <a:ext uri="{FF2B5EF4-FFF2-40B4-BE49-F238E27FC236}">
                    <a16:creationId xmlns:a16="http://schemas.microsoft.com/office/drawing/2014/main" id="{7467862E-4377-154A-87E2-E4BE754E70D4}"/>
                  </a:ext>
                </a:extLst>
              </p:cNvPr>
              <p:cNvSpPr txBox="1"/>
              <p:nvPr/>
            </p:nvSpPr>
            <p:spPr>
              <a:xfrm>
                <a:off x="7895406" y="1082243"/>
                <a:ext cx="2324615" cy="461665"/>
              </a:xfrm>
              <a:prstGeom prst="rect">
                <a:avLst/>
              </a:prstGeom>
              <a:noFill/>
            </p:spPr>
            <p:txBody>
              <a:bodyPr wrap="none" rtlCol="0">
                <a:spAutoFit/>
              </a:bodyPr>
              <a:lstStyle/>
              <a:p>
                <a:r>
                  <a:rPr kumimoji="1" lang="zh-CN" altLang="en-US" dirty="0">
                    <a:solidFill>
                      <a:schemeClr val="bg1"/>
                    </a:solidFill>
                  </a:rPr>
                  <a:t>质地</a:t>
                </a:r>
              </a:p>
            </p:txBody>
          </p:sp>
        </p:grpSp>
        <p:grpSp>
          <p:nvGrpSpPr>
            <p:cNvPr id="49" name="组合 48">
              <a:extLst>
                <a:ext uri="{FF2B5EF4-FFF2-40B4-BE49-F238E27FC236}">
                  <a16:creationId xmlns:a16="http://schemas.microsoft.com/office/drawing/2014/main" id="{F22870C4-FE51-7149-BEF2-7262D29AF46D}"/>
                </a:ext>
              </a:extLst>
            </p:cNvPr>
            <p:cNvGrpSpPr/>
            <p:nvPr/>
          </p:nvGrpSpPr>
          <p:grpSpPr>
            <a:xfrm>
              <a:off x="8221446" y="2640102"/>
              <a:ext cx="1296144" cy="475343"/>
              <a:chOff x="7895406" y="1082243"/>
              <a:chExt cx="3765264" cy="475343"/>
            </a:xfrm>
          </p:grpSpPr>
          <p:cxnSp>
            <p:nvCxnSpPr>
              <p:cNvPr id="53" name="直接连接符 24">
                <a:extLst>
                  <a:ext uri="{FF2B5EF4-FFF2-40B4-BE49-F238E27FC236}">
                    <a16:creationId xmlns:a16="http://schemas.microsoft.com/office/drawing/2014/main" id="{881B1BD6-ADA9-1847-9224-D25D6CE176BB}"/>
                  </a:ext>
                </a:extLst>
              </p:cNvPr>
              <p:cNvCxnSpPr/>
              <p:nvPr/>
            </p:nvCxnSpPr>
            <p:spPr>
              <a:xfrm>
                <a:off x="7895406" y="1557586"/>
                <a:ext cx="3765264" cy="0"/>
              </a:xfrm>
              <a:prstGeom prst="line">
                <a:avLst/>
              </a:prstGeom>
              <a:noFill/>
              <a:ln w="12700">
                <a:solidFill>
                  <a:schemeClr val="bg1"/>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54" name="文本框 53">
                <a:extLst>
                  <a:ext uri="{FF2B5EF4-FFF2-40B4-BE49-F238E27FC236}">
                    <a16:creationId xmlns:a16="http://schemas.microsoft.com/office/drawing/2014/main" id="{929CDC68-F94B-2148-B9DA-73AC21890A9E}"/>
                  </a:ext>
                </a:extLst>
              </p:cNvPr>
              <p:cNvSpPr txBox="1"/>
              <p:nvPr/>
            </p:nvSpPr>
            <p:spPr>
              <a:xfrm>
                <a:off x="7895406" y="1082243"/>
                <a:ext cx="2324615" cy="461665"/>
              </a:xfrm>
              <a:prstGeom prst="rect">
                <a:avLst/>
              </a:prstGeom>
              <a:noFill/>
            </p:spPr>
            <p:txBody>
              <a:bodyPr wrap="none" rtlCol="0">
                <a:spAutoFit/>
              </a:bodyPr>
              <a:lstStyle/>
              <a:p>
                <a:r>
                  <a:rPr kumimoji="1" lang="zh-CN" altLang="en-US" dirty="0">
                    <a:solidFill>
                      <a:schemeClr val="bg1"/>
                    </a:solidFill>
                  </a:rPr>
                  <a:t>纹理</a:t>
                </a:r>
              </a:p>
            </p:txBody>
          </p:sp>
        </p:grpSp>
        <p:grpSp>
          <p:nvGrpSpPr>
            <p:cNvPr id="50" name="组合 49">
              <a:extLst>
                <a:ext uri="{FF2B5EF4-FFF2-40B4-BE49-F238E27FC236}">
                  <a16:creationId xmlns:a16="http://schemas.microsoft.com/office/drawing/2014/main" id="{C083C5F7-2412-A441-AFAD-DE9384419C91}"/>
                </a:ext>
              </a:extLst>
            </p:cNvPr>
            <p:cNvGrpSpPr/>
            <p:nvPr/>
          </p:nvGrpSpPr>
          <p:grpSpPr>
            <a:xfrm>
              <a:off x="8230237" y="3098188"/>
              <a:ext cx="1296144" cy="475343"/>
              <a:chOff x="7895406" y="1082243"/>
              <a:chExt cx="3765264" cy="475343"/>
            </a:xfrm>
          </p:grpSpPr>
          <p:cxnSp>
            <p:nvCxnSpPr>
              <p:cNvPr id="51" name="直接连接符 24">
                <a:extLst>
                  <a:ext uri="{FF2B5EF4-FFF2-40B4-BE49-F238E27FC236}">
                    <a16:creationId xmlns:a16="http://schemas.microsoft.com/office/drawing/2014/main" id="{65013AC3-0D37-9E4D-B969-0D7BAEB86746}"/>
                  </a:ext>
                </a:extLst>
              </p:cNvPr>
              <p:cNvCxnSpPr/>
              <p:nvPr/>
            </p:nvCxnSpPr>
            <p:spPr>
              <a:xfrm>
                <a:off x="7895406" y="1557586"/>
                <a:ext cx="3765264" cy="0"/>
              </a:xfrm>
              <a:prstGeom prst="line">
                <a:avLst/>
              </a:prstGeom>
              <a:noFill/>
              <a:ln w="12700">
                <a:solidFill>
                  <a:schemeClr val="bg1"/>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52" name="文本框 51">
                <a:extLst>
                  <a:ext uri="{FF2B5EF4-FFF2-40B4-BE49-F238E27FC236}">
                    <a16:creationId xmlns:a16="http://schemas.microsoft.com/office/drawing/2014/main" id="{90D2B012-D3DC-F946-9ACC-2ABB15579E3E}"/>
                  </a:ext>
                </a:extLst>
              </p:cNvPr>
              <p:cNvSpPr txBox="1"/>
              <p:nvPr/>
            </p:nvSpPr>
            <p:spPr>
              <a:xfrm>
                <a:off x="7895406" y="1082243"/>
                <a:ext cx="1998648" cy="461665"/>
              </a:xfrm>
              <a:prstGeom prst="rect">
                <a:avLst/>
              </a:prstGeom>
              <a:noFill/>
            </p:spPr>
            <p:txBody>
              <a:bodyPr wrap="none" rtlCol="0">
                <a:spAutoFit/>
              </a:bodyPr>
              <a:lstStyle/>
              <a:p>
                <a:r>
                  <a:rPr kumimoji="1" lang="en-US" altLang="zh-CN" dirty="0">
                    <a:solidFill>
                      <a:schemeClr val="bg1"/>
                    </a:solidFill>
                  </a:rPr>
                  <a:t>…….</a:t>
                </a:r>
                <a:endParaRPr kumimoji="1" lang="zh-CN" altLang="en-US" dirty="0">
                  <a:solidFill>
                    <a:schemeClr val="bg1"/>
                  </a:solidFill>
                </a:endParaRPr>
              </a:p>
            </p:txBody>
          </p:sp>
        </p:grpSp>
      </p:grpSp>
      <p:sp>
        <p:nvSpPr>
          <p:cNvPr id="37" name="文本框 36">
            <a:hlinkClick r:id="rId3"/>
            <a:extLst>
              <a:ext uri="{FF2B5EF4-FFF2-40B4-BE49-F238E27FC236}">
                <a16:creationId xmlns:a16="http://schemas.microsoft.com/office/drawing/2014/main" id="{52D362CB-15B3-E14D-A399-57FB9E1CC434}"/>
              </a:ext>
            </a:extLst>
          </p:cNvPr>
          <p:cNvSpPr txBox="1"/>
          <p:nvPr/>
        </p:nvSpPr>
        <p:spPr>
          <a:xfrm>
            <a:off x="10400943" y="6085827"/>
            <a:ext cx="1606530" cy="461665"/>
          </a:xfrm>
          <a:prstGeom prst="rect">
            <a:avLst/>
          </a:prstGeom>
          <a:noFill/>
        </p:spPr>
        <p:txBody>
          <a:bodyPr wrap="none" rtlCol="0">
            <a:spAutoFit/>
          </a:bodyPr>
          <a:lstStyle/>
          <a:p>
            <a:r>
              <a:rPr kumimoji="1" lang="zh-CN" altLang="en-US" u="sng" dirty="0"/>
              <a:t>纹理</a:t>
            </a:r>
            <a:r>
              <a:rPr kumimoji="1" lang="en-US" altLang="zh-CN" u="sng" dirty="0"/>
              <a:t>DEMO</a:t>
            </a:r>
            <a:endParaRPr kumimoji="1" lang="zh-CN" altLang="en-US" u="sng" dirty="0"/>
          </a:p>
        </p:txBody>
      </p:sp>
      <p:sp>
        <p:nvSpPr>
          <p:cNvPr id="60" name="文本框 59">
            <a:hlinkClick r:id="rId4"/>
            <a:extLst>
              <a:ext uri="{FF2B5EF4-FFF2-40B4-BE49-F238E27FC236}">
                <a16:creationId xmlns:a16="http://schemas.microsoft.com/office/drawing/2014/main" id="{A86AF7C1-A925-EB4A-8F6A-C02BAFFB2284}"/>
              </a:ext>
            </a:extLst>
          </p:cNvPr>
          <p:cNvSpPr txBox="1"/>
          <p:nvPr/>
        </p:nvSpPr>
        <p:spPr>
          <a:xfrm>
            <a:off x="10417601" y="5526344"/>
            <a:ext cx="1606530" cy="461665"/>
          </a:xfrm>
          <a:prstGeom prst="rect">
            <a:avLst/>
          </a:prstGeom>
          <a:noFill/>
        </p:spPr>
        <p:txBody>
          <a:bodyPr wrap="none" rtlCol="0">
            <a:spAutoFit/>
          </a:bodyPr>
          <a:lstStyle/>
          <a:p>
            <a:r>
              <a:rPr kumimoji="1" lang="zh-CN" altLang="en-US" u="sng" dirty="0"/>
              <a:t>简单</a:t>
            </a:r>
            <a:r>
              <a:rPr kumimoji="1" lang="en-US" altLang="zh-CN" u="sng" dirty="0"/>
              <a:t>DEMO</a:t>
            </a:r>
            <a:endParaRPr kumimoji="1" lang="zh-CN" altLang="en-US" u="sng" dirty="0"/>
          </a:p>
        </p:txBody>
      </p:sp>
    </p:spTree>
    <p:extLst>
      <p:ext uri="{BB962C8B-B14F-4D97-AF65-F5344CB8AC3E}">
        <p14:creationId xmlns:p14="http://schemas.microsoft.com/office/powerpoint/2010/main" val="1371089448"/>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右箭头 1"/>
          <p:cNvSpPr/>
          <p:nvPr/>
        </p:nvSpPr>
        <p:spPr>
          <a:xfrm rot="-2820000">
            <a:off x="3083512" y="1596692"/>
            <a:ext cx="835603" cy="809635"/>
          </a:xfrm>
          <a:prstGeom prst="rightArrow">
            <a:avLst/>
          </a:prstGeom>
          <a:solidFill>
            <a:srgbClr val="005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Rectangle 12"/>
          <p:cNvSpPr>
            <a:spLocks noChangeArrowheads="1"/>
          </p:cNvSpPr>
          <p:nvPr/>
        </p:nvSpPr>
        <p:spPr bwMode="auto">
          <a:xfrm>
            <a:off x="10995484" y="1810927"/>
            <a:ext cx="1200151" cy="2792822"/>
          </a:xfrm>
          <a:prstGeom prst="rect">
            <a:avLst/>
          </a:pr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3" name="Freeform 13"/>
          <p:cNvSpPr/>
          <p:nvPr/>
        </p:nvSpPr>
        <p:spPr bwMode="auto">
          <a:xfrm>
            <a:off x="1" y="1810929"/>
            <a:ext cx="1948749" cy="2792822"/>
          </a:xfrm>
          <a:custGeom>
            <a:avLst/>
            <a:gdLst>
              <a:gd name="T0" fmla="*/ 2055 w 2055"/>
              <a:gd name="T1" fmla="*/ 3548 h 3548"/>
              <a:gd name="T2" fmla="*/ 0 w 2055"/>
              <a:gd name="T3" fmla="*/ 3548 h 3548"/>
              <a:gd name="T4" fmla="*/ 0 w 2055"/>
              <a:gd name="T5" fmla="*/ 0 h 3548"/>
              <a:gd name="T6" fmla="*/ 2055 w 2055"/>
              <a:gd name="T7" fmla="*/ 0 h 3548"/>
              <a:gd name="T8" fmla="*/ 959 w 2055"/>
              <a:gd name="T9" fmla="*/ 1774 h 3548"/>
              <a:gd name="T10" fmla="*/ 2055 w 2055"/>
              <a:gd name="T11" fmla="*/ 3548 h 3548"/>
            </a:gdLst>
            <a:ahLst/>
            <a:cxnLst>
              <a:cxn ang="0">
                <a:pos x="T0" y="T1"/>
              </a:cxn>
              <a:cxn ang="0">
                <a:pos x="T2" y="T3"/>
              </a:cxn>
              <a:cxn ang="0">
                <a:pos x="T4" y="T5"/>
              </a:cxn>
              <a:cxn ang="0">
                <a:pos x="T6" y="T7"/>
              </a:cxn>
              <a:cxn ang="0">
                <a:pos x="T8" y="T9"/>
              </a:cxn>
              <a:cxn ang="0">
                <a:pos x="T10" y="T11"/>
              </a:cxn>
            </a:cxnLst>
            <a:rect l="0" t="0" r="r" b="b"/>
            <a:pathLst>
              <a:path w="2055" h="3548">
                <a:moveTo>
                  <a:pt x="2055" y="3548"/>
                </a:moveTo>
                <a:lnTo>
                  <a:pt x="0" y="3548"/>
                </a:lnTo>
                <a:lnTo>
                  <a:pt x="0" y="0"/>
                </a:lnTo>
                <a:lnTo>
                  <a:pt x="2055" y="0"/>
                </a:lnTo>
                <a:cubicBezTo>
                  <a:pt x="1407" y="317"/>
                  <a:pt x="959" y="992"/>
                  <a:pt x="959" y="1774"/>
                </a:cubicBezTo>
                <a:cubicBezTo>
                  <a:pt x="959" y="2555"/>
                  <a:pt x="1407" y="3231"/>
                  <a:pt x="2055" y="3548"/>
                </a:cubicBezTo>
                <a:close/>
              </a:path>
            </a:pathLst>
          </a:cu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4" name="Freeform 19"/>
          <p:cNvSpPr/>
          <p:nvPr/>
        </p:nvSpPr>
        <p:spPr bwMode="auto">
          <a:xfrm>
            <a:off x="2964437" y="-40679"/>
            <a:ext cx="2346130" cy="6919638"/>
          </a:xfrm>
          <a:custGeom>
            <a:avLst/>
            <a:gdLst>
              <a:gd name="T0" fmla="*/ 0 w 1703"/>
              <a:gd name="T1" fmla="*/ 0 h 9079"/>
              <a:gd name="T2" fmla="*/ 1703 w 1703"/>
              <a:gd name="T3" fmla="*/ 4539 h 9079"/>
              <a:gd name="T4" fmla="*/ 0 w 1703"/>
              <a:gd name="T5" fmla="*/ 9079 h 9079"/>
            </a:gdLst>
            <a:ahLst/>
            <a:cxnLst>
              <a:cxn ang="0">
                <a:pos x="T0" y="T1"/>
              </a:cxn>
              <a:cxn ang="0">
                <a:pos x="T2" y="T3"/>
              </a:cxn>
              <a:cxn ang="0">
                <a:pos x="T4" y="T5"/>
              </a:cxn>
            </a:cxnLst>
            <a:rect l="0" t="0" r="r" b="b"/>
            <a:pathLst>
              <a:path w="1703" h="9079">
                <a:moveTo>
                  <a:pt x="0" y="0"/>
                </a:moveTo>
                <a:cubicBezTo>
                  <a:pt x="1060" y="1213"/>
                  <a:pt x="1703" y="2801"/>
                  <a:pt x="1703" y="4539"/>
                </a:cubicBezTo>
                <a:cubicBezTo>
                  <a:pt x="1703" y="6277"/>
                  <a:pt x="1060" y="7865"/>
                  <a:pt x="0" y="9079"/>
                </a:cubicBezTo>
              </a:path>
            </a:pathLst>
          </a:custGeom>
          <a:noFill/>
          <a:ln w="19050" cap="flat">
            <a:solidFill>
              <a:schemeClr val="accent1"/>
            </a:solidFill>
            <a:prstDash val="sysDash"/>
            <a:miter lim="800000"/>
          </a:ln>
          <a:extLst>
            <a:ext uri="{909E8E84-426E-40DD-AFC4-6F175D3DCCD1}">
              <a14:hiddenFill xmlns:a14="http://schemas.microsoft.com/office/drawing/2010/main">
                <a:solidFill>
                  <a:srgbClr val="FFFFFF"/>
                </a:solidFill>
              </a14:hiddenFill>
            </a:ext>
          </a:extLst>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5" name="椭圆 74"/>
          <p:cNvSpPr>
            <a:spLocks noChangeAspect="1"/>
          </p:cNvSpPr>
          <p:nvPr/>
        </p:nvSpPr>
        <p:spPr bwMode="auto">
          <a:xfrm>
            <a:off x="3976615" y="808600"/>
            <a:ext cx="767767" cy="729710"/>
          </a:xfrm>
          <a:prstGeom prst="ellipse">
            <a:avLst/>
          </a:prstGeom>
          <a:solidFill>
            <a:srgbClr val="005292"/>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76" name="椭圆 75"/>
          <p:cNvSpPr>
            <a:spLocks noChangeAspect="1"/>
          </p:cNvSpPr>
          <p:nvPr/>
        </p:nvSpPr>
        <p:spPr bwMode="auto">
          <a:xfrm>
            <a:off x="4746135" y="2052012"/>
            <a:ext cx="767767" cy="729710"/>
          </a:xfrm>
          <a:prstGeom prst="ellipse">
            <a:avLst/>
          </a:prstGeom>
          <a:solidFill>
            <a:srgbClr val="005292"/>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77" name="椭圆 76"/>
          <p:cNvSpPr>
            <a:spLocks noChangeAspect="1"/>
          </p:cNvSpPr>
          <p:nvPr/>
        </p:nvSpPr>
        <p:spPr bwMode="auto">
          <a:xfrm>
            <a:off x="4897143" y="3420164"/>
            <a:ext cx="767767" cy="729710"/>
          </a:xfrm>
          <a:prstGeom prst="ellipse">
            <a:avLst/>
          </a:prstGeom>
          <a:solidFill>
            <a:srgbClr val="005292"/>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78" name="椭圆 77"/>
          <p:cNvSpPr>
            <a:spLocks noChangeAspect="1"/>
          </p:cNvSpPr>
          <p:nvPr/>
        </p:nvSpPr>
        <p:spPr bwMode="auto">
          <a:xfrm>
            <a:off x="4511030" y="4716308"/>
            <a:ext cx="767767" cy="729710"/>
          </a:xfrm>
          <a:prstGeom prst="ellipse">
            <a:avLst/>
          </a:prstGeom>
          <a:solidFill>
            <a:srgbClr val="005292"/>
          </a:solid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1" name="圆角矩形 80"/>
          <p:cNvSpPr/>
          <p:nvPr/>
        </p:nvSpPr>
        <p:spPr bwMode="auto">
          <a:xfrm>
            <a:off x="4937003" y="867853"/>
            <a:ext cx="5046635" cy="608634"/>
          </a:xfrm>
          <a:prstGeom prst="roundRect">
            <a:avLst>
              <a:gd name="adj" fmla="val 50000"/>
            </a:avLst>
          </a:prstGeom>
          <a:solidFill>
            <a:srgbClr val="005292"/>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en-US" altLang="zh-CN" dirty="0">
              <a:solidFill>
                <a:schemeClr val="bg1"/>
              </a:solidFill>
              <a:ea typeface="微软雅黑" panose="020B0503020204020204" pitchFamily="34" charset="-122"/>
            </a:endParaRPr>
          </a:p>
        </p:txBody>
      </p:sp>
      <p:sp>
        <p:nvSpPr>
          <p:cNvPr id="82" name="圆角矩形 81"/>
          <p:cNvSpPr/>
          <p:nvPr/>
        </p:nvSpPr>
        <p:spPr bwMode="auto">
          <a:xfrm>
            <a:off x="5678405" y="2111533"/>
            <a:ext cx="4556156" cy="608634"/>
          </a:xfrm>
          <a:prstGeom prst="roundRect">
            <a:avLst>
              <a:gd name="adj" fmla="val 50000"/>
            </a:avLst>
          </a:prstGeom>
          <a:solidFill>
            <a:srgbClr val="005292"/>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3" name="圆角矩形 82"/>
          <p:cNvSpPr/>
          <p:nvPr/>
        </p:nvSpPr>
        <p:spPr bwMode="auto">
          <a:xfrm>
            <a:off x="5871574" y="3487107"/>
            <a:ext cx="4472103" cy="608634"/>
          </a:xfrm>
          <a:prstGeom prst="roundRect">
            <a:avLst>
              <a:gd name="adj" fmla="val 50000"/>
            </a:avLst>
          </a:prstGeom>
          <a:solidFill>
            <a:srgbClr val="005292"/>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4" name="圆角矩形 83"/>
          <p:cNvSpPr/>
          <p:nvPr/>
        </p:nvSpPr>
        <p:spPr bwMode="auto">
          <a:xfrm>
            <a:off x="5504464" y="4774730"/>
            <a:ext cx="4302630" cy="608634"/>
          </a:xfrm>
          <a:prstGeom prst="roundRect">
            <a:avLst>
              <a:gd name="adj" fmla="val 50000"/>
            </a:avLst>
          </a:prstGeom>
          <a:solidFill>
            <a:srgbClr val="005292"/>
          </a:solid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7" name="TextBox 86"/>
          <p:cNvSpPr txBox="1"/>
          <p:nvPr/>
        </p:nvSpPr>
        <p:spPr>
          <a:xfrm>
            <a:off x="5365115" y="902335"/>
            <a:ext cx="4126865" cy="538480"/>
          </a:xfrm>
          <a:prstGeom prst="rect">
            <a:avLst/>
          </a:prstGeom>
          <a:solidFill>
            <a:srgbClr val="005292"/>
          </a:solidFill>
          <a:ln>
            <a:noFill/>
          </a:ln>
        </p:spPr>
        <p:txBody>
          <a:bodyPr wrap="squar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揭开</a:t>
            </a:r>
            <a:r>
              <a:rPr lang="en-US" altLang="zh-CN" sz="2800" spc="300" dirty="0">
                <a:solidFill>
                  <a:schemeClr val="bg1"/>
                </a:solidFill>
                <a:latin typeface="微软雅黑" panose="020B0503020204020204" pitchFamily="34" charset="-122"/>
                <a:ea typeface="微软雅黑" panose="020B0503020204020204" pitchFamily="34" charset="-122"/>
              </a:rPr>
              <a:t>VR</a:t>
            </a:r>
            <a:r>
              <a:rPr lang="zh-CN" altLang="en-US" sz="2800" spc="300" dirty="0">
                <a:solidFill>
                  <a:schemeClr val="bg1"/>
                </a:solidFill>
                <a:latin typeface="微软雅黑" panose="020B0503020204020204" pitchFamily="34" charset="-122"/>
                <a:ea typeface="微软雅黑" panose="020B0503020204020204" pitchFamily="34" charset="-122"/>
              </a:rPr>
              <a:t>神秘面纱</a:t>
            </a:r>
          </a:p>
        </p:txBody>
      </p:sp>
      <p:sp>
        <p:nvSpPr>
          <p:cNvPr id="88" name="TextBox 87"/>
          <p:cNvSpPr txBox="1"/>
          <p:nvPr/>
        </p:nvSpPr>
        <p:spPr>
          <a:xfrm>
            <a:off x="5910937" y="2148162"/>
            <a:ext cx="4090035" cy="538480"/>
          </a:xfrm>
          <a:prstGeom prst="rect">
            <a:avLst/>
          </a:prstGeom>
          <a:solidFill>
            <a:srgbClr val="005292"/>
          </a:solidFill>
          <a:ln>
            <a:noFill/>
          </a:ln>
        </p:spPr>
        <p:txBody>
          <a:bodyPr wrap="none" lIns="108816" tIns="54408" rIns="108816" bIns="54408" rtlCol="0">
            <a:spAutoFit/>
          </a:bodyPr>
          <a:lstStyle/>
          <a:p>
            <a:r>
              <a:rPr lang="en-US" altLang="zh-CN" sz="2800" spc="300" dirty="0">
                <a:solidFill>
                  <a:schemeClr val="bg1"/>
                </a:solidFill>
                <a:latin typeface="微软雅黑" panose="020B0503020204020204" pitchFamily="34" charset="-122"/>
                <a:ea typeface="微软雅黑" panose="020B0503020204020204" pitchFamily="34" charset="-122"/>
              </a:rPr>
              <a:t>VR</a:t>
            </a:r>
            <a:r>
              <a:rPr lang="zh-CN" altLang="en-US" sz="2800" spc="300" dirty="0">
                <a:solidFill>
                  <a:schemeClr val="bg1"/>
                </a:solidFill>
                <a:latin typeface="微软雅黑" panose="020B0503020204020204" pitchFamily="34" charset="-122"/>
                <a:ea typeface="微软雅黑" panose="020B0503020204020204" pitchFamily="34" charset="-122"/>
              </a:rPr>
              <a:t>与</a:t>
            </a:r>
            <a:r>
              <a:rPr lang="en-US" altLang="zh-CN" sz="2800" spc="300" dirty="0">
                <a:solidFill>
                  <a:schemeClr val="bg1"/>
                </a:solidFill>
                <a:latin typeface="微软雅黑" panose="020B0503020204020204" pitchFamily="34" charset="-122"/>
                <a:ea typeface="微软雅黑" panose="020B0503020204020204" pitchFamily="34" charset="-122"/>
              </a:rPr>
              <a:t>WEB</a:t>
            </a:r>
            <a:r>
              <a:rPr lang="zh-CN" altLang="en-US" sz="2800" spc="300" dirty="0">
                <a:solidFill>
                  <a:schemeClr val="bg1"/>
                </a:solidFill>
                <a:latin typeface="微软雅黑" panose="020B0503020204020204" pitchFamily="34" charset="-122"/>
                <a:ea typeface="微软雅黑" panose="020B0503020204020204" pitchFamily="34" charset="-122"/>
              </a:rPr>
              <a:t>的爱恨情仇</a:t>
            </a:r>
          </a:p>
        </p:txBody>
      </p:sp>
      <p:sp>
        <p:nvSpPr>
          <p:cNvPr id="89" name="TextBox 88"/>
          <p:cNvSpPr txBox="1"/>
          <p:nvPr/>
        </p:nvSpPr>
        <p:spPr>
          <a:xfrm>
            <a:off x="6254227" y="3516274"/>
            <a:ext cx="3797660" cy="540766"/>
          </a:xfrm>
          <a:prstGeom prst="rect">
            <a:avLst/>
          </a:prstGeom>
          <a:solidFill>
            <a:srgbClr val="005292"/>
          </a:solid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全景之</a:t>
            </a:r>
            <a:r>
              <a:rPr lang="en-US" altLang="zh-CN" sz="2800" spc="300" dirty="0">
                <a:solidFill>
                  <a:schemeClr val="bg1"/>
                </a:solidFill>
                <a:latin typeface="微软雅黑" panose="020B0503020204020204" pitchFamily="34" charset="-122"/>
                <a:ea typeface="微软雅黑" panose="020B0503020204020204" pitchFamily="34" charset="-122"/>
              </a:rPr>
              <a:t>“</a:t>
            </a:r>
            <a:r>
              <a:rPr lang="zh-CN" altLang="en-US" sz="2800" spc="300" dirty="0">
                <a:solidFill>
                  <a:schemeClr val="bg1"/>
                </a:solidFill>
                <a:latin typeface="微软雅黑" panose="020B0503020204020204" pitchFamily="34" charset="-122"/>
                <a:ea typeface="微软雅黑" panose="020B0503020204020204" pitchFamily="34" charset="-122"/>
              </a:rPr>
              <a:t>为了联盟</a:t>
            </a:r>
            <a:r>
              <a:rPr lang="en-US" altLang="zh-CN" sz="2800" spc="300" dirty="0">
                <a:solidFill>
                  <a:schemeClr val="bg1"/>
                </a:solidFill>
                <a:latin typeface="微软雅黑" panose="020B0503020204020204" pitchFamily="34" charset="-122"/>
                <a:ea typeface="微软雅黑" panose="020B0503020204020204" pitchFamily="34" charset="-122"/>
              </a:rPr>
              <a:t>”</a:t>
            </a:r>
          </a:p>
        </p:txBody>
      </p:sp>
      <p:sp>
        <p:nvSpPr>
          <p:cNvPr id="90" name="TextBox 89"/>
          <p:cNvSpPr txBox="1"/>
          <p:nvPr/>
        </p:nvSpPr>
        <p:spPr>
          <a:xfrm>
            <a:off x="5829437" y="4815928"/>
            <a:ext cx="3797660" cy="540766"/>
          </a:xfrm>
          <a:prstGeom prst="rect">
            <a:avLst/>
          </a:prstGeom>
          <a:solidFill>
            <a:srgbClr val="005292"/>
          </a:solid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全景之</a:t>
            </a:r>
            <a:r>
              <a:rPr lang="en-US" altLang="zh-CN" sz="2800" spc="300" dirty="0">
                <a:solidFill>
                  <a:schemeClr val="bg1"/>
                </a:solidFill>
                <a:latin typeface="微软雅黑" panose="020B0503020204020204" pitchFamily="34" charset="-122"/>
                <a:ea typeface="微软雅黑" panose="020B0503020204020204" pitchFamily="34" charset="-122"/>
              </a:rPr>
              <a:t>“</a:t>
            </a:r>
            <a:r>
              <a:rPr lang="zh-CN" altLang="en-US" sz="2800" spc="300" dirty="0">
                <a:solidFill>
                  <a:schemeClr val="bg1"/>
                </a:solidFill>
                <a:latin typeface="微软雅黑" panose="020B0503020204020204" pitchFamily="34" charset="-122"/>
                <a:ea typeface="微软雅黑" panose="020B0503020204020204" pitchFamily="34" charset="-122"/>
              </a:rPr>
              <a:t>最美地球</a:t>
            </a:r>
            <a:r>
              <a:rPr lang="en-US" altLang="zh-CN" sz="2800" spc="300" dirty="0">
                <a:solidFill>
                  <a:schemeClr val="bg1"/>
                </a:solidFill>
                <a:latin typeface="微软雅黑" panose="020B0503020204020204" pitchFamily="34" charset="-122"/>
                <a:ea typeface="微软雅黑" panose="020B0503020204020204" pitchFamily="34" charset="-122"/>
              </a:rPr>
              <a:t>”</a:t>
            </a:r>
          </a:p>
        </p:txBody>
      </p:sp>
      <p:sp>
        <p:nvSpPr>
          <p:cNvPr id="93" name="TextBox 92"/>
          <p:cNvSpPr txBox="1"/>
          <p:nvPr/>
        </p:nvSpPr>
        <p:spPr>
          <a:xfrm>
            <a:off x="4125507" y="840155"/>
            <a:ext cx="505026" cy="664030"/>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94" name="TextBox 93"/>
          <p:cNvSpPr txBox="1"/>
          <p:nvPr/>
        </p:nvSpPr>
        <p:spPr>
          <a:xfrm>
            <a:off x="4882052" y="2077258"/>
            <a:ext cx="505026" cy="664030"/>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95" name="TextBox 94"/>
          <p:cNvSpPr txBox="1"/>
          <p:nvPr/>
        </p:nvSpPr>
        <p:spPr>
          <a:xfrm>
            <a:off x="5024220" y="3469837"/>
            <a:ext cx="505026" cy="664030"/>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96" name="TextBox 95"/>
          <p:cNvSpPr txBox="1"/>
          <p:nvPr/>
        </p:nvSpPr>
        <p:spPr>
          <a:xfrm>
            <a:off x="4637196" y="4747872"/>
            <a:ext cx="505026" cy="664030"/>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99" name="Oval 14"/>
          <p:cNvSpPr>
            <a:spLocks noChangeArrowheads="1"/>
          </p:cNvSpPr>
          <p:nvPr/>
        </p:nvSpPr>
        <p:spPr bwMode="auto">
          <a:xfrm>
            <a:off x="1257417" y="1995501"/>
            <a:ext cx="2471515" cy="2417389"/>
          </a:xfrm>
          <a:prstGeom prst="ellipse">
            <a:avLst/>
          </a:pr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101" name="TextBox 100"/>
          <p:cNvSpPr txBox="1"/>
          <p:nvPr/>
        </p:nvSpPr>
        <p:spPr>
          <a:xfrm>
            <a:off x="1857150" y="2361185"/>
            <a:ext cx="1218018" cy="1341296"/>
          </a:xfrm>
          <a:prstGeom prst="rect">
            <a:avLst/>
          </a:prstGeom>
          <a:solidFill>
            <a:srgbClr val="005292"/>
          </a:solidFill>
          <a:ln>
            <a:noFill/>
          </a:ln>
        </p:spPr>
        <p:txBody>
          <a:bodyPr wrap="square" lIns="108816" tIns="54408" rIns="108816" bIns="54408"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目</a:t>
            </a:r>
            <a:endParaRPr lang="en-US" altLang="zh-CN" sz="4000" b="1" dirty="0">
              <a:solidFill>
                <a:schemeClr val="bg1"/>
              </a:solidFill>
              <a:latin typeface="微软雅黑" panose="020B0503020204020204" pitchFamily="34" charset="-122"/>
              <a:ea typeface="微软雅黑" panose="020B0503020204020204" pitchFamily="34" charset="-122"/>
            </a:endParaRPr>
          </a:p>
          <a:p>
            <a:pPr algn="dist"/>
            <a:r>
              <a:rPr lang="zh-CN" altLang="en-US" sz="4000" b="1" dirty="0">
                <a:solidFill>
                  <a:schemeClr val="bg1"/>
                </a:solidFill>
                <a:latin typeface="微软雅黑" panose="020B0503020204020204" pitchFamily="34" charset="-122"/>
                <a:ea typeface="微软雅黑" panose="020B0503020204020204" pitchFamily="34" charset="-122"/>
              </a:rPr>
              <a:t>录</a:t>
            </a:r>
          </a:p>
        </p:txBody>
      </p:sp>
      <p:sp>
        <p:nvSpPr>
          <p:cNvPr id="102" name="TextBox 101"/>
          <p:cNvSpPr txBox="1"/>
          <p:nvPr/>
        </p:nvSpPr>
        <p:spPr>
          <a:xfrm>
            <a:off x="1817435" y="3830435"/>
            <a:ext cx="1297447" cy="340790"/>
          </a:xfrm>
          <a:prstGeom prst="rect">
            <a:avLst/>
          </a:prstGeom>
          <a:solidFill>
            <a:srgbClr val="005292"/>
          </a:solidFill>
          <a:ln>
            <a:noFill/>
          </a:ln>
        </p:spPr>
        <p:txBody>
          <a:bodyPr wrap="none" lIns="108816" tIns="54408" rIns="108816" bIns="54408" rtlCol="0">
            <a:spAutoFit/>
          </a:bodyPr>
          <a:lstStyle/>
          <a:p>
            <a:r>
              <a:rPr lang="en-US" altLang="zh-CN" sz="1500" b="1" dirty="0">
                <a:solidFill>
                  <a:schemeClr val="bg1"/>
                </a:solidFill>
                <a:latin typeface="微软雅黑" panose="020B0503020204020204" pitchFamily="34" charset="-122"/>
                <a:ea typeface="微软雅黑" panose="020B0503020204020204" pitchFamily="34" charset="-122"/>
              </a:rPr>
              <a:t>CONTENTS</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56" presetClass="path" presetSubtype="0" accel="50000" decel="50000" fill="hold" grpId="1" nodeType="withEffect">
                                  <p:stCondLst>
                                    <p:cond delay="0"/>
                                  </p:stCondLst>
                                  <p:childTnLst>
                                    <p:animMotion origin="layout" path="M -0.05793 0.11273 L -9.06014E-7 2.96296E-6 " pathEditMode="relative" rAng="0" ptsTypes="AA">
                                      <p:cBhvr>
                                        <p:cTn id="9" dur="2000" fill="hold"/>
                                        <p:tgtEl>
                                          <p:spTgt spid="2"/>
                                        </p:tgtEl>
                                        <p:attrNameLst>
                                          <p:attrName>ppt_x</p:attrName>
                                          <p:attrName>ppt_y</p:attrName>
                                        </p:attrNameLst>
                                      </p:cBhvr>
                                      <p:rCtr x="2890" y="-5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箭头 1"/>
          <p:cNvSpPr/>
          <p:nvPr/>
        </p:nvSpPr>
        <p:spPr>
          <a:xfrm rot="2802403">
            <a:off x="3312115" y="3944929"/>
            <a:ext cx="776259" cy="809927"/>
          </a:xfrm>
          <a:prstGeom prst="rightArrow">
            <a:avLst/>
          </a:prstGeom>
          <a:solidFill>
            <a:srgbClr val="005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Rectangle 12"/>
          <p:cNvSpPr>
            <a:spLocks noChangeArrowheads="1"/>
          </p:cNvSpPr>
          <p:nvPr/>
        </p:nvSpPr>
        <p:spPr bwMode="auto">
          <a:xfrm>
            <a:off x="10995484" y="1810927"/>
            <a:ext cx="1200151" cy="2792822"/>
          </a:xfrm>
          <a:prstGeom prst="rect">
            <a:avLst/>
          </a:pr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3" name="Freeform 13"/>
          <p:cNvSpPr/>
          <p:nvPr/>
        </p:nvSpPr>
        <p:spPr bwMode="auto">
          <a:xfrm>
            <a:off x="1" y="1810929"/>
            <a:ext cx="1948749" cy="2792822"/>
          </a:xfrm>
          <a:custGeom>
            <a:avLst/>
            <a:gdLst>
              <a:gd name="T0" fmla="*/ 2055 w 2055"/>
              <a:gd name="T1" fmla="*/ 3548 h 3548"/>
              <a:gd name="T2" fmla="*/ 0 w 2055"/>
              <a:gd name="T3" fmla="*/ 3548 h 3548"/>
              <a:gd name="T4" fmla="*/ 0 w 2055"/>
              <a:gd name="T5" fmla="*/ 0 h 3548"/>
              <a:gd name="T6" fmla="*/ 2055 w 2055"/>
              <a:gd name="T7" fmla="*/ 0 h 3548"/>
              <a:gd name="T8" fmla="*/ 959 w 2055"/>
              <a:gd name="T9" fmla="*/ 1774 h 3548"/>
              <a:gd name="T10" fmla="*/ 2055 w 2055"/>
              <a:gd name="T11" fmla="*/ 3548 h 3548"/>
            </a:gdLst>
            <a:ahLst/>
            <a:cxnLst>
              <a:cxn ang="0">
                <a:pos x="T0" y="T1"/>
              </a:cxn>
              <a:cxn ang="0">
                <a:pos x="T2" y="T3"/>
              </a:cxn>
              <a:cxn ang="0">
                <a:pos x="T4" y="T5"/>
              </a:cxn>
              <a:cxn ang="0">
                <a:pos x="T6" y="T7"/>
              </a:cxn>
              <a:cxn ang="0">
                <a:pos x="T8" y="T9"/>
              </a:cxn>
              <a:cxn ang="0">
                <a:pos x="T10" y="T11"/>
              </a:cxn>
            </a:cxnLst>
            <a:rect l="0" t="0" r="r" b="b"/>
            <a:pathLst>
              <a:path w="2055" h="3548">
                <a:moveTo>
                  <a:pt x="2055" y="3548"/>
                </a:moveTo>
                <a:lnTo>
                  <a:pt x="0" y="3548"/>
                </a:lnTo>
                <a:lnTo>
                  <a:pt x="0" y="0"/>
                </a:lnTo>
                <a:lnTo>
                  <a:pt x="2055" y="0"/>
                </a:lnTo>
                <a:cubicBezTo>
                  <a:pt x="1407" y="317"/>
                  <a:pt x="959" y="992"/>
                  <a:pt x="959" y="1774"/>
                </a:cubicBezTo>
                <a:cubicBezTo>
                  <a:pt x="959" y="2555"/>
                  <a:pt x="1407" y="3231"/>
                  <a:pt x="2055" y="3548"/>
                </a:cubicBezTo>
                <a:close/>
              </a:path>
            </a:pathLst>
          </a:cu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4" name="Freeform 19"/>
          <p:cNvSpPr/>
          <p:nvPr/>
        </p:nvSpPr>
        <p:spPr bwMode="auto">
          <a:xfrm>
            <a:off x="2964437" y="-40679"/>
            <a:ext cx="2346130" cy="6919638"/>
          </a:xfrm>
          <a:custGeom>
            <a:avLst/>
            <a:gdLst>
              <a:gd name="T0" fmla="*/ 0 w 1703"/>
              <a:gd name="T1" fmla="*/ 0 h 9079"/>
              <a:gd name="T2" fmla="*/ 1703 w 1703"/>
              <a:gd name="T3" fmla="*/ 4539 h 9079"/>
              <a:gd name="T4" fmla="*/ 0 w 1703"/>
              <a:gd name="T5" fmla="*/ 9079 h 9079"/>
            </a:gdLst>
            <a:ahLst/>
            <a:cxnLst>
              <a:cxn ang="0">
                <a:pos x="T0" y="T1"/>
              </a:cxn>
              <a:cxn ang="0">
                <a:pos x="T2" y="T3"/>
              </a:cxn>
              <a:cxn ang="0">
                <a:pos x="T4" y="T5"/>
              </a:cxn>
            </a:cxnLst>
            <a:rect l="0" t="0" r="r" b="b"/>
            <a:pathLst>
              <a:path w="1703" h="9079">
                <a:moveTo>
                  <a:pt x="0" y="0"/>
                </a:moveTo>
                <a:cubicBezTo>
                  <a:pt x="1060" y="1213"/>
                  <a:pt x="1703" y="2801"/>
                  <a:pt x="1703" y="4539"/>
                </a:cubicBezTo>
                <a:cubicBezTo>
                  <a:pt x="1703" y="6277"/>
                  <a:pt x="1060" y="7865"/>
                  <a:pt x="0" y="9079"/>
                </a:cubicBezTo>
              </a:path>
            </a:pathLst>
          </a:custGeom>
          <a:noFill/>
          <a:ln w="19050" cap="flat">
            <a:solidFill>
              <a:schemeClr val="accent1"/>
            </a:solidFill>
            <a:prstDash val="sysDash"/>
            <a:miter lim="800000"/>
          </a:ln>
          <a:extLst>
            <a:ext uri="{909E8E84-426E-40DD-AFC4-6F175D3DCCD1}">
              <a14:hiddenFill xmlns:a14="http://schemas.microsoft.com/office/drawing/2010/main">
                <a:solidFill>
                  <a:srgbClr val="FFFFFF"/>
                </a:solidFill>
              </a14:hiddenFill>
            </a:ext>
          </a:extLst>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grpSp>
        <p:nvGrpSpPr>
          <p:cNvPr id="3" name="组合 2"/>
          <p:cNvGrpSpPr/>
          <p:nvPr/>
        </p:nvGrpSpPr>
        <p:grpSpPr>
          <a:xfrm>
            <a:off x="4305742" y="1125243"/>
            <a:ext cx="5468316" cy="729710"/>
            <a:chOff x="3977132" y="808412"/>
            <a:chExt cx="6182758" cy="729541"/>
          </a:xfrm>
          <a:solidFill>
            <a:srgbClr val="005292"/>
          </a:solidFill>
        </p:grpSpPr>
        <p:sp>
          <p:nvSpPr>
            <p:cNvPr id="75" name="椭圆 74"/>
            <p:cNvSpPr>
              <a:spLocks noChangeAspect="1"/>
            </p:cNvSpPr>
            <p:nvPr/>
          </p:nvSpPr>
          <p:spPr bwMode="auto">
            <a:xfrm>
              <a:off x="3977132" y="80841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1" name="圆角矩形 80"/>
            <p:cNvSpPr/>
            <p:nvPr/>
          </p:nvSpPr>
          <p:spPr bwMode="auto">
            <a:xfrm>
              <a:off x="4937646" y="867652"/>
              <a:ext cx="5222244"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7" name="TextBox 86"/>
            <p:cNvSpPr txBox="1"/>
            <p:nvPr/>
          </p:nvSpPr>
          <p:spPr>
            <a:xfrm>
              <a:off x="5365958" y="902124"/>
              <a:ext cx="3570667" cy="540641"/>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揭开</a:t>
              </a:r>
              <a:r>
                <a:rPr lang="en-US" altLang="zh-CN" sz="2800" spc="300" dirty="0">
                  <a:solidFill>
                    <a:schemeClr val="bg1"/>
                  </a:solidFill>
                  <a:latin typeface="微软雅黑" panose="020B0503020204020204" pitchFamily="34" charset="-122"/>
                  <a:ea typeface="微软雅黑" panose="020B0503020204020204" pitchFamily="34" charset="-122"/>
                </a:rPr>
                <a:t>VR</a:t>
              </a:r>
              <a:r>
                <a:rPr lang="zh-CN" altLang="en-US" sz="2800" spc="300" dirty="0">
                  <a:solidFill>
                    <a:schemeClr val="bg1"/>
                  </a:solidFill>
                  <a:latin typeface="微软雅黑" panose="020B0503020204020204" pitchFamily="34" charset="-122"/>
                  <a:ea typeface="微软雅黑" panose="020B0503020204020204" pitchFamily="34" charset="-122"/>
                </a:rPr>
                <a:t>神秘面纱</a:t>
              </a:r>
            </a:p>
          </p:txBody>
        </p:sp>
        <p:sp>
          <p:nvSpPr>
            <p:cNvPr id="93" name="TextBox 92"/>
            <p:cNvSpPr txBox="1"/>
            <p:nvPr/>
          </p:nvSpPr>
          <p:spPr>
            <a:xfrm>
              <a:off x="4046409" y="839961"/>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4796052" y="2412052"/>
            <a:ext cx="5475618" cy="729710"/>
            <a:chOff x="4683558" y="1724102"/>
            <a:chExt cx="5476331" cy="729541"/>
          </a:xfrm>
          <a:solidFill>
            <a:srgbClr val="005292"/>
          </a:solidFill>
        </p:grpSpPr>
        <p:sp>
          <p:nvSpPr>
            <p:cNvPr id="76" name="椭圆 75"/>
            <p:cNvSpPr>
              <a:spLocks noChangeAspect="1"/>
            </p:cNvSpPr>
            <p:nvPr/>
          </p:nvSpPr>
          <p:spPr bwMode="auto">
            <a:xfrm>
              <a:off x="4683558" y="172410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2" name="圆角矩形 81"/>
            <p:cNvSpPr/>
            <p:nvPr/>
          </p:nvSpPr>
          <p:spPr bwMode="auto">
            <a:xfrm>
              <a:off x="5615950" y="1783610"/>
              <a:ext cx="4543939"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8" name="TextBox 87"/>
            <p:cNvSpPr txBox="1"/>
            <p:nvPr/>
          </p:nvSpPr>
          <p:spPr>
            <a:xfrm>
              <a:off x="5856577" y="1805668"/>
              <a:ext cx="4062685" cy="540641"/>
            </a:xfrm>
            <a:prstGeom prst="rect">
              <a:avLst/>
            </a:prstGeom>
            <a:grpFill/>
            <a:ln>
              <a:noFill/>
            </a:ln>
          </p:spPr>
          <p:txBody>
            <a:bodyPr wrap="none" lIns="108816" tIns="54408" rIns="108816" bIns="54408" rtlCol="0">
              <a:spAutoFit/>
            </a:bodyPr>
            <a:lstStyle/>
            <a:p>
              <a:r>
                <a:rPr lang="en-US" altLang="zh-CN" sz="2800" spc="300" dirty="0">
                  <a:solidFill>
                    <a:schemeClr val="bg1"/>
                  </a:solidFill>
                  <a:latin typeface="微软雅黑" panose="020B0503020204020204" pitchFamily="34" charset="-122"/>
                  <a:ea typeface="微软雅黑" panose="020B0503020204020204" pitchFamily="34" charset="-122"/>
                </a:rPr>
                <a:t>VR</a:t>
              </a:r>
              <a:r>
                <a:rPr lang="zh-CN" altLang="en-US" sz="2800" spc="300" dirty="0">
                  <a:solidFill>
                    <a:schemeClr val="bg1"/>
                  </a:solidFill>
                  <a:latin typeface="微软雅黑" panose="020B0503020204020204" pitchFamily="34" charset="-122"/>
                  <a:ea typeface="微软雅黑" panose="020B0503020204020204" pitchFamily="34" charset="-122"/>
                </a:rPr>
                <a:t>与</a:t>
              </a:r>
              <a:r>
                <a:rPr lang="en-US" altLang="zh-CN" sz="2800" spc="300" dirty="0">
                  <a:solidFill>
                    <a:schemeClr val="bg1"/>
                  </a:solidFill>
                  <a:latin typeface="微软雅黑" panose="020B0503020204020204" pitchFamily="34" charset="-122"/>
                  <a:ea typeface="微软雅黑" panose="020B0503020204020204" pitchFamily="34" charset="-122"/>
                </a:rPr>
                <a:t>WEB</a:t>
              </a:r>
              <a:r>
                <a:rPr lang="zh-CN" altLang="en-US" sz="2800" spc="300" dirty="0">
                  <a:solidFill>
                    <a:schemeClr val="bg1"/>
                  </a:solidFill>
                  <a:latin typeface="微软雅黑" panose="020B0503020204020204" pitchFamily="34" charset="-122"/>
                  <a:ea typeface="微软雅黑" panose="020B0503020204020204" pitchFamily="34" charset="-122"/>
                </a:rPr>
                <a:t>的爱恨情仇</a:t>
              </a:r>
            </a:p>
          </p:txBody>
        </p:sp>
        <p:sp>
          <p:nvSpPr>
            <p:cNvPr id="94" name="TextBox 93"/>
            <p:cNvSpPr txBox="1"/>
            <p:nvPr/>
          </p:nvSpPr>
          <p:spPr>
            <a:xfrm>
              <a:off x="4819493" y="1749343"/>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884335" y="3636188"/>
            <a:ext cx="5274231" cy="729710"/>
            <a:chOff x="4884971" y="2604546"/>
            <a:chExt cx="5274918" cy="729541"/>
          </a:xfrm>
          <a:solidFill>
            <a:srgbClr val="005292"/>
          </a:solidFill>
        </p:grpSpPr>
        <p:sp>
          <p:nvSpPr>
            <p:cNvPr id="77" name="椭圆 76"/>
            <p:cNvSpPr>
              <a:spLocks noChangeAspect="1"/>
            </p:cNvSpPr>
            <p:nvPr/>
          </p:nvSpPr>
          <p:spPr bwMode="auto">
            <a:xfrm>
              <a:off x="4884971" y="2604546"/>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3" name="圆角矩形 82"/>
            <p:cNvSpPr/>
            <p:nvPr/>
          </p:nvSpPr>
          <p:spPr bwMode="auto">
            <a:xfrm>
              <a:off x="5859530" y="2671474"/>
              <a:ext cx="4300359"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9" name="TextBox 88"/>
            <p:cNvSpPr txBox="1"/>
            <p:nvPr/>
          </p:nvSpPr>
          <p:spPr>
            <a:xfrm>
              <a:off x="6242233" y="2700635"/>
              <a:ext cx="3798155" cy="540641"/>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全景之</a:t>
              </a:r>
              <a:r>
                <a:rPr lang="en-US" altLang="zh-CN" sz="2800" spc="300" dirty="0">
                  <a:solidFill>
                    <a:schemeClr val="bg1"/>
                  </a:solidFill>
                  <a:latin typeface="微软雅黑" panose="020B0503020204020204" pitchFamily="34" charset="-122"/>
                  <a:ea typeface="微软雅黑" panose="020B0503020204020204" pitchFamily="34" charset="-122"/>
                </a:rPr>
                <a:t>“</a:t>
              </a:r>
              <a:r>
                <a:rPr lang="zh-CN" altLang="en-US" sz="2800" spc="300" dirty="0">
                  <a:solidFill>
                    <a:schemeClr val="bg1"/>
                  </a:solidFill>
                  <a:latin typeface="微软雅黑" panose="020B0503020204020204" pitchFamily="34" charset="-122"/>
                  <a:ea typeface="微软雅黑" panose="020B0503020204020204" pitchFamily="34" charset="-122"/>
                </a:rPr>
                <a:t>为了联盟</a:t>
              </a:r>
              <a:r>
                <a:rPr lang="en-US" altLang="zh-CN" sz="2800" spc="300" dirty="0">
                  <a:solidFill>
                    <a:schemeClr val="bg1"/>
                  </a:solidFill>
                  <a:latin typeface="微软雅黑" panose="020B0503020204020204" pitchFamily="34" charset="-122"/>
                  <a:ea typeface="微软雅黑" panose="020B0503020204020204" pitchFamily="34" charset="-122"/>
                </a:rPr>
                <a:t>”</a:t>
              </a:r>
            </a:p>
          </p:txBody>
        </p:sp>
        <p:sp>
          <p:nvSpPr>
            <p:cNvPr id="95" name="TextBox 94"/>
            <p:cNvSpPr txBox="1"/>
            <p:nvPr/>
          </p:nvSpPr>
          <p:spPr>
            <a:xfrm>
              <a:off x="5012065" y="265420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4367014" y="4932332"/>
            <a:ext cx="5296065" cy="729710"/>
            <a:chOff x="4863136" y="3506582"/>
            <a:chExt cx="5296754" cy="729541"/>
          </a:xfrm>
          <a:solidFill>
            <a:srgbClr val="005292"/>
          </a:solidFill>
        </p:grpSpPr>
        <p:sp>
          <p:nvSpPr>
            <p:cNvPr id="78" name="椭圆 77"/>
            <p:cNvSpPr>
              <a:spLocks noChangeAspect="1"/>
            </p:cNvSpPr>
            <p:nvPr/>
          </p:nvSpPr>
          <p:spPr bwMode="auto">
            <a:xfrm>
              <a:off x="4863136" y="350658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4" name="圆角矩形 83"/>
            <p:cNvSpPr/>
            <p:nvPr/>
          </p:nvSpPr>
          <p:spPr bwMode="auto">
            <a:xfrm>
              <a:off x="5856700" y="3564990"/>
              <a:ext cx="4303190"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0" name="TextBox 89"/>
            <p:cNvSpPr txBox="1"/>
            <p:nvPr/>
          </p:nvSpPr>
          <p:spPr>
            <a:xfrm>
              <a:off x="6181716" y="3606179"/>
              <a:ext cx="3798154" cy="540641"/>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全景之</a:t>
              </a:r>
              <a:r>
                <a:rPr lang="en-US" altLang="zh-CN" sz="2800" spc="300" dirty="0">
                  <a:solidFill>
                    <a:schemeClr val="bg1"/>
                  </a:solidFill>
                  <a:latin typeface="微软雅黑" panose="020B0503020204020204" pitchFamily="34" charset="-122"/>
                  <a:ea typeface="微软雅黑" panose="020B0503020204020204" pitchFamily="34" charset="-122"/>
                </a:rPr>
                <a:t>“</a:t>
              </a:r>
              <a:r>
                <a:rPr lang="zh-CN" altLang="en-US" sz="2800" spc="300" dirty="0">
                  <a:solidFill>
                    <a:schemeClr val="bg1"/>
                  </a:solidFill>
                  <a:latin typeface="微软雅黑" panose="020B0503020204020204" pitchFamily="34" charset="-122"/>
                  <a:ea typeface="微软雅黑" panose="020B0503020204020204" pitchFamily="34" charset="-122"/>
                </a:rPr>
                <a:t>最美地球</a:t>
              </a:r>
              <a:r>
                <a:rPr lang="en-US" altLang="zh-CN" sz="2800" spc="300" dirty="0">
                  <a:solidFill>
                    <a:schemeClr val="bg1"/>
                  </a:solidFill>
                  <a:latin typeface="微软雅黑" panose="020B0503020204020204" pitchFamily="34" charset="-122"/>
                  <a:ea typeface="微软雅黑" panose="020B0503020204020204" pitchFamily="34" charset="-122"/>
                </a:rPr>
                <a:t>”</a:t>
              </a:r>
            </a:p>
          </p:txBody>
        </p:sp>
        <p:sp>
          <p:nvSpPr>
            <p:cNvPr id="96" name="TextBox 95"/>
            <p:cNvSpPr txBox="1"/>
            <p:nvPr/>
          </p:nvSpPr>
          <p:spPr>
            <a:xfrm>
              <a:off x="4989319" y="353813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sp>
        <p:nvSpPr>
          <p:cNvPr id="99" name="Oval 14"/>
          <p:cNvSpPr>
            <a:spLocks noChangeArrowheads="1"/>
          </p:cNvSpPr>
          <p:nvPr/>
        </p:nvSpPr>
        <p:spPr bwMode="auto">
          <a:xfrm>
            <a:off x="1257417" y="1995501"/>
            <a:ext cx="2471515" cy="2417389"/>
          </a:xfrm>
          <a:prstGeom prst="ellipse">
            <a:avLst/>
          </a:pr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101" name="TextBox 100"/>
          <p:cNvSpPr txBox="1"/>
          <p:nvPr/>
        </p:nvSpPr>
        <p:spPr>
          <a:xfrm>
            <a:off x="1857150" y="2361185"/>
            <a:ext cx="1218018" cy="1341296"/>
          </a:xfrm>
          <a:prstGeom prst="rect">
            <a:avLst/>
          </a:prstGeom>
          <a:solidFill>
            <a:srgbClr val="005292"/>
          </a:solidFill>
          <a:ln>
            <a:noFill/>
          </a:ln>
        </p:spPr>
        <p:txBody>
          <a:bodyPr wrap="square" lIns="108816" tIns="54408" rIns="108816" bIns="54408"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目</a:t>
            </a:r>
            <a:endParaRPr lang="en-US" altLang="zh-CN" sz="4000" b="1" dirty="0">
              <a:solidFill>
                <a:schemeClr val="bg1"/>
              </a:solidFill>
              <a:latin typeface="微软雅黑" panose="020B0503020204020204" pitchFamily="34" charset="-122"/>
              <a:ea typeface="微软雅黑" panose="020B0503020204020204" pitchFamily="34" charset="-122"/>
            </a:endParaRPr>
          </a:p>
          <a:p>
            <a:pPr algn="dist"/>
            <a:r>
              <a:rPr lang="zh-CN" altLang="en-US" sz="4000" b="1" dirty="0">
                <a:solidFill>
                  <a:schemeClr val="bg1"/>
                </a:solidFill>
                <a:latin typeface="微软雅黑" panose="020B0503020204020204" pitchFamily="34" charset="-122"/>
                <a:ea typeface="微软雅黑" panose="020B0503020204020204" pitchFamily="34" charset="-122"/>
              </a:rPr>
              <a:t>录</a:t>
            </a:r>
          </a:p>
        </p:txBody>
      </p:sp>
      <p:sp>
        <p:nvSpPr>
          <p:cNvPr id="102" name="TextBox 101"/>
          <p:cNvSpPr txBox="1"/>
          <p:nvPr/>
        </p:nvSpPr>
        <p:spPr>
          <a:xfrm>
            <a:off x="1817435" y="3830435"/>
            <a:ext cx="1297447" cy="340790"/>
          </a:xfrm>
          <a:prstGeom prst="rect">
            <a:avLst/>
          </a:prstGeom>
          <a:solidFill>
            <a:srgbClr val="005292"/>
          </a:solidFill>
          <a:ln>
            <a:noFill/>
          </a:ln>
        </p:spPr>
        <p:txBody>
          <a:bodyPr wrap="none" lIns="108816" tIns="54408" rIns="108816" bIns="54408" rtlCol="0">
            <a:spAutoFit/>
          </a:bodyPr>
          <a:lstStyle/>
          <a:p>
            <a:r>
              <a:rPr lang="en-US" altLang="zh-CN" sz="1500" b="1" dirty="0">
                <a:solidFill>
                  <a:schemeClr val="bg1"/>
                </a:solidFill>
                <a:latin typeface="微软雅黑" panose="020B0503020204020204" pitchFamily="34" charset="-122"/>
                <a:ea typeface="微软雅黑" panose="020B0503020204020204" pitchFamily="34" charset="-122"/>
              </a:rPr>
              <a:t>CONTENTS</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8787883"/>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 name="文本框 2"/>
          <p:cNvSpPr txBox="1"/>
          <p:nvPr/>
        </p:nvSpPr>
        <p:spPr>
          <a:xfrm>
            <a:off x="1129565" y="170270"/>
            <a:ext cx="4049504" cy="523220"/>
          </a:xfrm>
          <a:prstGeom prst="rect">
            <a:avLst/>
          </a:prstGeom>
          <a:noFill/>
        </p:spPr>
        <p:txBody>
          <a:bodyPr wrap="square" rtlCol="0">
            <a:spAutoFit/>
          </a:bodyPr>
          <a:lstStyle/>
          <a:p>
            <a:pPr lvl="0" algn="ctr"/>
            <a:r>
              <a:rPr lang="zh-CN" altLang="en-US" sz="2800" b="1" dirty="0">
                <a:solidFill>
                  <a:srgbClr val="005DA2"/>
                </a:solidFill>
                <a:latin typeface="微软雅黑" panose="020B0503020204020204" pitchFamily="34" charset="-122"/>
                <a:ea typeface="微软雅黑" panose="020B0503020204020204" pitchFamily="34" charset="-122"/>
              </a:rPr>
              <a:t>全景之“最美地球”</a:t>
            </a:r>
          </a:p>
        </p:txBody>
      </p:sp>
      <p:sp>
        <p:nvSpPr>
          <p:cNvPr id="67" name="五边形 66"/>
          <p:cNvSpPr/>
          <p:nvPr/>
        </p:nvSpPr>
        <p:spPr>
          <a:xfrm>
            <a:off x="5086740" y="251916"/>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69" name="矩形 6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70" name="六边形 69">
            <a:extLst>
              <a:ext uri="{FF2B5EF4-FFF2-40B4-BE49-F238E27FC236}">
                <a16:creationId xmlns:a16="http://schemas.microsoft.com/office/drawing/2014/main" id="{16F6378E-B3E3-8848-8DC3-6E0D3EA5DD73}"/>
              </a:ext>
            </a:extLst>
          </p:cNvPr>
          <p:cNvSpPr/>
          <p:nvPr/>
        </p:nvSpPr>
        <p:spPr>
          <a:xfrm>
            <a:off x="1031073" y="1393655"/>
            <a:ext cx="1587056" cy="1368469"/>
          </a:xfrm>
          <a:prstGeom prst="hexagon">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sz="3200" dirty="0">
                <a:latin typeface="微软雅黑" panose="020B0503020204020204" pitchFamily="34" charset="-122"/>
                <a:ea typeface="微软雅黑" panose="020B0503020204020204" pitchFamily="34" charset="-122"/>
              </a:rPr>
              <a:t>VR</a:t>
            </a:r>
          </a:p>
        </p:txBody>
      </p:sp>
      <p:sp>
        <p:nvSpPr>
          <p:cNvPr id="71" name="六边形 70">
            <a:extLst>
              <a:ext uri="{FF2B5EF4-FFF2-40B4-BE49-F238E27FC236}">
                <a16:creationId xmlns:a16="http://schemas.microsoft.com/office/drawing/2014/main" id="{AF3B588C-A3BA-2A47-A758-BCE9E620DA53}"/>
              </a:ext>
            </a:extLst>
          </p:cNvPr>
          <p:cNvSpPr/>
          <p:nvPr/>
        </p:nvSpPr>
        <p:spPr>
          <a:xfrm>
            <a:off x="6281251" y="1449415"/>
            <a:ext cx="1587056" cy="1368469"/>
          </a:xfrm>
          <a:prstGeom prst="hexagon">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sz="3200" dirty="0">
                <a:latin typeface="微软雅黑" panose="020B0503020204020204" pitchFamily="34" charset="-122"/>
                <a:ea typeface="微软雅黑" panose="020B0503020204020204" pitchFamily="34" charset="-122"/>
              </a:rPr>
              <a:t>GIS</a:t>
            </a:r>
            <a:endParaRPr lang="zh-CN" altLang="en-US" sz="3200" dirty="0">
              <a:latin typeface="微软雅黑" panose="020B0503020204020204" pitchFamily="34" charset="-122"/>
              <a:ea typeface="微软雅黑" panose="020B0503020204020204" pitchFamily="34" charset="-122"/>
            </a:endParaRPr>
          </a:p>
        </p:txBody>
      </p:sp>
      <p:sp>
        <p:nvSpPr>
          <p:cNvPr id="4" name="加号 3">
            <a:extLst>
              <a:ext uri="{FF2B5EF4-FFF2-40B4-BE49-F238E27FC236}">
                <a16:creationId xmlns:a16="http://schemas.microsoft.com/office/drawing/2014/main" id="{EE054EFD-7295-B245-80F7-FD2D16467F1B}"/>
              </a:ext>
            </a:extLst>
          </p:cNvPr>
          <p:cNvSpPr/>
          <p:nvPr/>
        </p:nvSpPr>
        <p:spPr>
          <a:xfrm>
            <a:off x="3511492" y="1422040"/>
            <a:ext cx="1604143" cy="147136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等于 4">
            <a:extLst>
              <a:ext uri="{FF2B5EF4-FFF2-40B4-BE49-F238E27FC236}">
                <a16:creationId xmlns:a16="http://schemas.microsoft.com/office/drawing/2014/main" id="{7296BF49-834B-7149-8BA6-0DC878707548}"/>
              </a:ext>
            </a:extLst>
          </p:cNvPr>
          <p:cNvSpPr/>
          <p:nvPr/>
        </p:nvSpPr>
        <p:spPr>
          <a:xfrm>
            <a:off x="9272481" y="1624014"/>
            <a:ext cx="1800200" cy="89952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6" name="图片 5">
            <a:extLst>
              <a:ext uri="{FF2B5EF4-FFF2-40B4-BE49-F238E27FC236}">
                <a16:creationId xmlns:a16="http://schemas.microsoft.com/office/drawing/2014/main" id="{BBA389F4-46CE-A242-A063-52DB6F0B68BA}"/>
              </a:ext>
            </a:extLst>
          </p:cNvPr>
          <p:cNvPicPr>
            <a:picLocks noChangeAspect="1"/>
          </p:cNvPicPr>
          <p:nvPr/>
        </p:nvPicPr>
        <p:blipFill>
          <a:blip r:embed="rId3"/>
          <a:stretch>
            <a:fillRect/>
          </a:stretch>
        </p:blipFill>
        <p:spPr>
          <a:xfrm>
            <a:off x="153872" y="3638609"/>
            <a:ext cx="4327166" cy="2540850"/>
          </a:xfrm>
          <a:prstGeom prst="rect">
            <a:avLst/>
          </a:prstGeom>
        </p:spPr>
      </p:pic>
      <p:pic>
        <p:nvPicPr>
          <p:cNvPr id="7" name="图片 6">
            <a:extLst>
              <a:ext uri="{FF2B5EF4-FFF2-40B4-BE49-F238E27FC236}">
                <a16:creationId xmlns:a16="http://schemas.microsoft.com/office/drawing/2014/main" id="{CD45D22E-382E-A140-B3C6-E7FF41800212}"/>
              </a:ext>
            </a:extLst>
          </p:cNvPr>
          <p:cNvPicPr>
            <a:picLocks noChangeAspect="1"/>
          </p:cNvPicPr>
          <p:nvPr/>
        </p:nvPicPr>
        <p:blipFill>
          <a:blip r:embed="rId4"/>
          <a:stretch>
            <a:fillRect/>
          </a:stretch>
        </p:blipFill>
        <p:spPr>
          <a:xfrm>
            <a:off x="4871070" y="3645818"/>
            <a:ext cx="3548393" cy="2547933"/>
          </a:xfrm>
          <a:prstGeom prst="rect">
            <a:avLst/>
          </a:prstGeom>
        </p:spPr>
      </p:pic>
      <p:pic>
        <p:nvPicPr>
          <p:cNvPr id="8" name="图片 7">
            <a:extLst>
              <a:ext uri="{FF2B5EF4-FFF2-40B4-BE49-F238E27FC236}">
                <a16:creationId xmlns:a16="http://schemas.microsoft.com/office/drawing/2014/main" id="{8DF31B75-CD2D-7F4B-B6B7-514C86EF31BC}"/>
              </a:ext>
            </a:extLst>
          </p:cNvPr>
          <p:cNvPicPr>
            <a:picLocks noChangeAspect="1"/>
          </p:cNvPicPr>
          <p:nvPr/>
        </p:nvPicPr>
        <p:blipFill>
          <a:blip r:embed="rId5"/>
          <a:stretch>
            <a:fillRect/>
          </a:stretch>
        </p:blipFill>
        <p:spPr>
          <a:xfrm>
            <a:off x="8809495" y="3638609"/>
            <a:ext cx="3116747" cy="2547933"/>
          </a:xfrm>
          <a:prstGeom prst="rect">
            <a:avLst/>
          </a:prstGeom>
        </p:spPr>
      </p:pic>
    </p:spTree>
    <p:extLst>
      <p:ext uri="{BB962C8B-B14F-4D97-AF65-F5344CB8AC3E}">
        <p14:creationId xmlns:p14="http://schemas.microsoft.com/office/powerpoint/2010/main" val="1734699471"/>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9"/>
                                        </p:tgtEl>
                                        <p:attrNameLst>
                                          <p:attrName>style.visibility</p:attrName>
                                        </p:attrNameLst>
                                      </p:cBhvr>
                                      <p:to>
                                        <p:strVal val="visible"/>
                                      </p:to>
                                    </p:set>
                                    <p:anim calcmode="lin" valueType="num">
                                      <p:cBhvr additive="base">
                                        <p:cTn id="12" dur="500" fill="hold"/>
                                        <p:tgtEl>
                                          <p:spTgt spid="69"/>
                                        </p:tgtEl>
                                        <p:attrNameLst>
                                          <p:attrName>ppt_x</p:attrName>
                                        </p:attrNameLst>
                                      </p:cBhvr>
                                      <p:tavLst>
                                        <p:tav tm="0">
                                          <p:val>
                                            <p:strVal val="0-#ppt_w/2"/>
                                          </p:val>
                                        </p:tav>
                                        <p:tav tm="100000">
                                          <p:val>
                                            <p:strVal val="#ppt_x"/>
                                          </p:val>
                                        </p:tav>
                                      </p:tavLst>
                                    </p:anim>
                                    <p:anim calcmode="lin" valueType="num">
                                      <p:cBhvr additive="base">
                                        <p:cTn id="13" dur="500" fill="hold"/>
                                        <p:tgtEl>
                                          <p:spTgt spid="6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66"/>
                                        </p:tgtEl>
                                        <p:attrNameLst>
                                          <p:attrName>style.visibility</p:attrName>
                                        </p:attrNameLst>
                                      </p:cBhvr>
                                      <p:to>
                                        <p:strVal val="visible"/>
                                      </p:to>
                                    </p:set>
                                    <p:anim calcmode="lin" valueType="num">
                                      <p:cBhvr>
                                        <p:cTn id="17" dur="500" fill="hold"/>
                                        <p:tgtEl>
                                          <p:spTgt spid="6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66"/>
                                        </p:tgtEl>
                                        <p:attrNameLst>
                                          <p:attrName>ppt_y</p:attrName>
                                        </p:attrNameLst>
                                      </p:cBhvr>
                                      <p:tavLst>
                                        <p:tav tm="0">
                                          <p:val>
                                            <p:strVal val="#ppt_y"/>
                                          </p:val>
                                        </p:tav>
                                        <p:tav tm="100000">
                                          <p:val>
                                            <p:strVal val="#ppt_y"/>
                                          </p:val>
                                        </p:tav>
                                      </p:tavLst>
                                    </p:anim>
                                    <p:anim calcmode="lin" valueType="num">
                                      <p:cBhvr>
                                        <p:cTn id="19" dur="500" fill="hold"/>
                                        <p:tgtEl>
                                          <p:spTgt spid="6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6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8" grpId="0" animBg="1"/>
      <p:bldP spid="69"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 name="文本框 2"/>
          <p:cNvSpPr txBox="1"/>
          <p:nvPr/>
        </p:nvSpPr>
        <p:spPr>
          <a:xfrm>
            <a:off x="1129565" y="170270"/>
            <a:ext cx="2229337" cy="523220"/>
          </a:xfrm>
          <a:prstGeom prst="rect">
            <a:avLst/>
          </a:prstGeom>
          <a:noFill/>
        </p:spPr>
        <p:txBody>
          <a:bodyPr wrap="square" rtlCol="0">
            <a:spAutoFit/>
          </a:bodyPr>
          <a:lstStyle/>
          <a:p>
            <a:pPr lvl="0" algn="ctr"/>
            <a:r>
              <a:rPr lang="en-US" altLang="zh-CN" sz="2800" b="1" dirty="0">
                <a:solidFill>
                  <a:srgbClr val="005DA2"/>
                </a:solidFill>
                <a:latin typeface="微软雅黑" panose="020B0503020204020204" pitchFamily="34" charset="-122"/>
                <a:ea typeface="微软雅黑" panose="020B0503020204020204" pitchFamily="34" charset="-122"/>
              </a:rPr>
              <a:t>Cesium</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67" name="五边形 66"/>
          <p:cNvSpPr/>
          <p:nvPr/>
        </p:nvSpPr>
        <p:spPr>
          <a:xfrm>
            <a:off x="3142878" y="274738"/>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69" name="矩形 6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10" name="AutoShape 3">
            <a:extLst>
              <a:ext uri="{FF2B5EF4-FFF2-40B4-BE49-F238E27FC236}">
                <a16:creationId xmlns:a16="http://schemas.microsoft.com/office/drawing/2014/main" id="{200EFB0A-B070-7941-B275-57C18958D8BC}"/>
              </a:ext>
            </a:extLst>
          </p:cNvPr>
          <p:cNvSpPr>
            <a:spLocks noChangeArrowheads="1"/>
          </p:cNvSpPr>
          <p:nvPr/>
        </p:nvSpPr>
        <p:spPr bwMode="auto">
          <a:xfrm>
            <a:off x="926110" y="2335907"/>
            <a:ext cx="10422260" cy="3542159"/>
          </a:xfrm>
          <a:prstGeom prst="rect">
            <a:avLst/>
          </a:prstGeom>
          <a:solidFill>
            <a:srgbClr val="595959">
              <a:alpha val="78000"/>
            </a:srgbClr>
          </a:solidFill>
          <a:ln w="12700" cmpd="sng">
            <a:solidFill>
              <a:schemeClr val="bg1"/>
            </a:solidFill>
            <a:miter lim="800000"/>
          </a:ln>
        </p:spPr>
        <p:txBody>
          <a:bodyPr anchor="ctr"/>
          <a:lstStyle>
            <a:lvl1pPr eaLnBrk="0" hangingPunct="0">
              <a:defRPr>
                <a:solidFill>
                  <a:schemeClr val="tx1"/>
                </a:solidFill>
                <a:latin typeface="Arial" panose="020B0604020202090204" pitchFamily="34" charset="0"/>
                <a:ea typeface="宋体" charset="-122"/>
              </a:defRPr>
            </a:lvl1pPr>
            <a:lvl2pPr marL="742950" indent="-285750" eaLnBrk="0" hangingPunct="0">
              <a:defRPr>
                <a:solidFill>
                  <a:schemeClr val="tx1"/>
                </a:solidFill>
                <a:latin typeface="Arial" panose="020B0604020202090204" pitchFamily="34" charset="0"/>
                <a:ea typeface="宋体" charset="-122"/>
              </a:defRPr>
            </a:lvl2pPr>
            <a:lvl3pPr marL="1143000" indent="-228600" eaLnBrk="0" hangingPunct="0">
              <a:defRPr>
                <a:solidFill>
                  <a:schemeClr val="tx1"/>
                </a:solidFill>
                <a:latin typeface="Arial" panose="020B0604020202090204" pitchFamily="34" charset="0"/>
                <a:ea typeface="宋体" charset="-122"/>
              </a:defRPr>
            </a:lvl3pPr>
            <a:lvl4pPr marL="1600200" indent="-228600" eaLnBrk="0" hangingPunct="0">
              <a:defRPr>
                <a:solidFill>
                  <a:schemeClr val="tx1"/>
                </a:solidFill>
                <a:latin typeface="Arial" panose="020B0604020202090204" pitchFamily="34" charset="0"/>
                <a:ea typeface="宋体" charset="-122"/>
              </a:defRPr>
            </a:lvl4pPr>
            <a:lvl5pPr marL="2057400" indent="-228600" eaLnBrk="0" hangingPunct="0">
              <a:defRPr>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charset="-122"/>
              </a:defRPr>
            </a:lvl9pPr>
          </a:lstStyle>
          <a:p>
            <a:pPr eaLnBrk="1" hangingPunct="1"/>
            <a:endParaRPr lang="zh-CN" altLang="en-US"/>
          </a:p>
        </p:txBody>
      </p:sp>
      <p:sp>
        <p:nvSpPr>
          <p:cNvPr id="11" name="AutoShape 3">
            <a:extLst>
              <a:ext uri="{FF2B5EF4-FFF2-40B4-BE49-F238E27FC236}">
                <a16:creationId xmlns:a16="http://schemas.microsoft.com/office/drawing/2014/main" id="{4C2F3D1D-6139-6B48-A707-48C92CF85800}"/>
              </a:ext>
            </a:extLst>
          </p:cNvPr>
          <p:cNvSpPr>
            <a:spLocks noChangeArrowheads="1"/>
          </p:cNvSpPr>
          <p:nvPr/>
        </p:nvSpPr>
        <p:spPr bwMode="auto">
          <a:xfrm>
            <a:off x="1070033" y="2146388"/>
            <a:ext cx="10132018" cy="3587662"/>
          </a:xfrm>
          <a:prstGeom prst="rect">
            <a:avLst/>
          </a:prstGeom>
          <a:solidFill>
            <a:srgbClr val="005DA2"/>
          </a:solidFill>
          <a:ln w="12700" cmpd="sng">
            <a:solidFill>
              <a:schemeClr val="bg1"/>
            </a:solidFill>
            <a:miter lim="800000"/>
          </a:ln>
        </p:spPr>
        <p:txBody>
          <a:bodyPr wrap="none" anchor="ctr"/>
          <a:lstStyle>
            <a:lvl1pPr eaLnBrk="0" hangingPunct="0">
              <a:defRPr>
                <a:solidFill>
                  <a:schemeClr val="tx1"/>
                </a:solidFill>
                <a:latin typeface="Arial" panose="020B0604020202090204" pitchFamily="34" charset="0"/>
                <a:ea typeface="宋体" charset="-122"/>
              </a:defRPr>
            </a:lvl1pPr>
            <a:lvl2pPr marL="742950" indent="-285750" eaLnBrk="0" hangingPunct="0">
              <a:defRPr>
                <a:solidFill>
                  <a:schemeClr val="tx1"/>
                </a:solidFill>
                <a:latin typeface="Arial" panose="020B0604020202090204" pitchFamily="34" charset="0"/>
                <a:ea typeface="宋体" charset="-122"/>
              </a:defRPr>
            </a:lvl2pPr>
            <a:lvl3pPr marL="1143000" indent="-228600" eaLnBrk="0" hangingPunct="0">
              <a:defRPr>
                <a:solidFill>
                  <a:schemeClr val="tx1"/>
                </a:solidFill>
                <a:latin typeface="Arial" panose="020B0604020202090204" pitchFamily="34" charset="0"/>
                <a:ea typeface="宋体" charset="-122"/>
              </a:defRPr>
            </a:lvl3pPr>
            <a:lvl4pPr marL="1600200" indent="-228600" eaLnBrk="0" hangingPunct="0">
              <a:defRPr>
                <a:solidFill>
                  <a:schemeClr val="tx1"/>
                </a:solidFill>
                <a:latin typeface="Arial" panose="020B0604020202090204" pitchFamily="34" charset="0"/>
                <a:ea typeface="宋体" charset="-122"/>
              </a:defRPr>
            </a:lvl4pPr>
            <a:lvl5pPr marL="2057400" indent="-228600" eaLnBrk="0" hangingPunct="0">
              <a:defRPr>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charset="-122"/>
              </a:defRPr>
            </a:lvl9pPr>
          </a:lstStyle>
          <a:p>
            <a:pPr algn="ctr"/>
            <a:endParaRPr lang="zh-CN" altLang="en-US" sz="2000">
              <a:solidFill>
                <a:schemeClr val="tx2"/>
              </a:solidFill>
              <a:ea typeface="微软雅黑" panose="020B0503020204020204" pitchFamily="34" charset="-122"/>
            </a:endParaRPr>
          </a:p>
        </p:txBody>
      </p:sp>
      <p:sp>
        <p:nvSpPr>
          <p:cNvPr id="12" name="TextBox 10">
            <a:extLst>
              <a:ext uri="{FF2B5EF4-FFF2-40B4-BE49-F238E27FC236}">
                <a16:creationId xmlns:a16="http://schemas.microsoft.com/office/drawing/2014/main" id="{0E6B1DB8-FBB4-874B-9052-339ABAB2C880}"/>
              </a:ext>
            </a:extLst>
          </p:cNvPr>
          <p:cNvSpPr txBox="1"/>
          <p:nvPr/>
        </p:nvSpPr>
        <p:spPr>
          <a:xfrm>
            <a:off x="1773019" y="2650445"/>
            <a:ext cx="8927701" cy="2797080"/>
          </a:xfrm>
          <a:prstGeom prst="rect">
            <a:avLst/>
          </a:prstGeom>
          <a:noFill/>
        </p:spPr>
        <p:txBody>
          <a:bodyPr wrap="square" lIns="91472" tIns="45736" rIns="91472" bIns="45736" rtlCol="0">
            <a:spAutoFit/>
          </a:bodyPr>
          <a:lstStyle/>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cesium</a:t>
            </a:r>
            <a:r>
              <a:rPr lang="zh-CN" altLang="en-US" dirty="0">
                <a:solidFill>
                  <a:schemeClr val="bg1"/>
                </a:solidFill>
                <a:latin typeface="微软雅黑" panose="020B0503020204020204" pitchFamily="34" charset="-122"/>
                <a:ea typeface="微软雅黑" panose="020B0503020204020204" pitchFamily="34" charset="-122"/>
              </a:rPr>
              <a:t>是一个跨平台、跨浏览器的展示三位地球和地图的</a:t>
            </a:r>
            <a:r>
              <a:rPr lang="en-US" altLang="zh-CN" dirty="0" err="1">
                <a:solidFill>
                  <a:schemeClr val="bg1"/>
                </a:solidFill>
                <a:latin typeface="微软雅黑" panose="020B0503020204020204" pitchFamily="34" charset="-122"/>
                <a:ea typeface="微软雅黑" panose="020B0503020204020204" pitchFamily="34" charset="-122"/>
              </a:rPr>
              <a:t>js</a:t>
            </a:r>
            <a:r>
              <a:rPr lang="zh-CN" altLang="en-US" dirty="0">
                <a:solidFill>
                  <a:schemeClr val="bg1"/>
                </a:solidFill>
                <a:latin typeface="微软雅黑" panose="020B0503020204020204" pitchFamily="34" charset="-122"/>
                <a:ea typeface="微软雅黑" panose="020B0503020204020204" pitchFamily="34" charset="-122"/>
              </a:rPr>
              <a:t>库</a:t>
            </a:r>
            <a:br>
              <a:rPr lang="zh-CN" altLang="en-US" dirty="0">
                <a:solidFill>
                  <a:schemeClr val="bg1"/>
                </a:solidFill>
                <a:latin typeface="微软雅黑" panose="020B0503020204020204" pitchFamily="34" charset="-122"/>
                <a:ea typeface="微软雅黑" panose="020B0503020204020204" pitchFamily="34" charset="-122"/>
              </a:rPr>
            </a:br>
            <a:r>
              <a:rPr lang="en-US" altLang="zh-CN" dirty="0">
                <a:solidFill>
                  <a:schemeClr val="bg1"/>
                </a:solidFill>
                <a:latin typeface="微软雅黑" panose="020B0503020204020204" pitchFamily="34" charset="-122"/>
                <a:ea typeface="微软雅黑" panose="020B0503020204020204" pitchFamily="34" charset="-122"/>
              </a:rPr>
              <a:t>cesium</a:t>
            </a:r>
            <a:r>
              <a:rPr lang="zh-CN" altLang="en-US" dirty="0">
                <a:solidFill>
                  <a:schemeClr val="bg1"/>
                </a:solidFill>
                <a:latin typeface="微软雅黑" panose="020B0503020204020204" pitchFamily="34" charset="-122"/>
                <a:ea typeface="微软雅黑" panose="020B0503020204020204" pitchFamily="34" charset="-122"/>
              </a:rPr>
              <a:t>使用</a:t>
            </a:r>
            <a:r>
              <a:rPr lang="en-US" altLang="zh-CN" dirty="0">
                <a:solidFill>
                  <a:schemeClr val="bg1"/>
                </a:solidFill>
                <a:latin typeface="微软雅黑" panose="020B0503020204020204" pitchFamily="34" charset="-122"/>
                <a:ea typeface="微软雅黑" panose="020B0503020204020204" pitchFamily="34" charset="-122"/>
              </a:rPr>
              <a:t>WebGL</a:t>
            </a:r>
            <a:r>
              <a:rPr lang="zh-CN" altLang="en-US" dirty="0">
                <a:solidFill>
                  <a:schemeClr val="bg1"/>
                </a:solidFill>
                <a:latin typeface="微软雅黑" panose="020B0503020204020204" pitchFamily="34" charset="-122"/>
                <a:ea typeface="微软雅黑" panose="020B0503020204020204" pitchFamily="34" charset="-122"/>
              </a:rPr>
              <a:t>来进行硬件加速图形，不需要任何插件支持，但浏览器必须支持</a:t>
            </a:r>
            <a:r>
              <a:rPr lang="en-US" altLang="zh-CN" dirty="0" err="1">
                <a:solidFill>
                  <a:schemeClr val="bg1"/>
                </a:solidFill>
                <a:latin typeface="微软雅黑" panose="020B0503020204020204" pitchFamily="34" charset="-122"/>
                <a:ea typeface="微软雅黑" panose="020B0503020204020204" pitchFamily="34" charset="-122"/>
              </a:rPr>
              <a:t>webgl</a:t>
            </a:r>
            <a:r>
              <a:rPr lang="zh-CN" altLang="en-US"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bg1"/>
                </a:solidFill>
                <a:latin typeface="微软雅黑" panose="020B0503020204020204" pitchFamily="34" charset="-122"/>
                <a:ea typeface="微软雅黑" panose="020B0503020204020204" pitchFamily="34" charset="-122"/>
              </a:rPr>
              <a:t>Cesium</a:t>
            </a:r>
            <a:r>
              <a:rPr lang="zh-CN" altLang="en-US" dirty="0">
                <a:solidFill>
                  <a:schemeClr val="bg1"/>
                </a:solidFill>
                <a:latin typeface="微软雅黑" panose="020B0503020204020204" pitchFamily="34" charset="-122"/>
                <a:ea typeface="微软雅黑" panose="020B0503020204020204" pitchFamily="34" charset="-122"/>
              </a:rPr>
              <a:t>支持多种数据可视化方式，可以绘制各种几何图形、导入图片，甚至</a:t>
            </a:r>
            <a:r>
              <a:rPr lang="en-US" altLang="zh-CN" dirty="0">
                <a:solidFill>
                  <a:schemeClr val="bg1"/>
                </a:solidFill>
                <a:latin typeface="微软雅黑" panose="020B0503020204020204" pitchFamily="34" charset="-122"/>
                <a:ea typeface="微软雅黑" panose="020B0503020204020204" pitchFamily="34" charset="-122"/>
              </a:rPr>
              <a:t>3D</a:t>
            </a:r>
            <a:r>
              <a:rPr lang="zh-CN" altLang="en-US" dirty="0">
                <a:solidFill>
                  <a:schemeClr val="bg1"/>
                </a:solidFill>
                <a:latin typeface="微软雅黑" panose="020B0503020204020204" pitchFamily="34" charset="-122"/>
                <a:ea typeface="微软雅黑" panose="020B0503020204020204" pitchFamily="34" charset="-122"/>
              </a:rPr>
              <a:t>模型</a:t>
            </a:r>
          </a:p>
        </p:txBody>
      </p:sp>
    </p:spTree>
    <p:extLst>
      <p:ext uri="{BB962C8B-B14F-4D97-AF65-F5344CB8AC3E}">
        <p14:creationId xmlns:p14="http://schemas.microsoft.com/office/powerpoint/2010/main" val="1787918712"/>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9"/>
                                        </p:tgtEl>
                                        <p:attrNameLst>
                                          <p:attrName>style.visibility</p:attrName>
                                        </p:attrNameLst>
                                      </p:cBhvr>
                                      <p:to>
                                        <p:strVal val="visible"/>
                                      </p:to>
                                    </p:set>
                                    <p:anim calcmode="lin" valueType="num">
                                      <p:cBhvr additive="base">
                                        <p:cTn id="12" dur="500" fill="hold"/>
                                        <p:tgtEl>
                                          <p:spTgt spid="69"/>
                                        </p:tgtEl>
                                        <p:attrNameLst>
                                          <p:attrName>ppt_x</p:attrName>
                                        </p:attrNameLst>
                                      </p:cBhvr>
                                      <p:tavLst>
                                        <p:tav tm="0">
                                          <p:val>
                                            <p:strVal val="0-#ppt_w/2"/>
                                          </p:val>
                                        </p:tav>
                                        <p:tav tm="100000">
                                          <p:val>
                                            <p:strVal val="#ppt_x"/>
                                          </p:val>
                                        </p:tav>
                                      </p:tavLst>
                                    </p:anim>
                                    <p:anim calcmode="lin" valueType="num">
                                      <p:cBhvr additive="base">
                                        <p:cTn id="13" dur="500" fill="hold"/>
                                        <p:tgtEl>
                                          <p:spTgt spid="6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66"/>
                                        </p:tgtEl>
                                        <p:attrNameLst>
                                          <p:attrName>style.visibility</p:attrName>
                                        </p:attrNameLst>
                                      </p:cBhvr>
                                      <p:to>
                                        <p:strVal val="visible"/>
                                      </p:to>
                                    </p:set>
                                    <p:anim calcmode="lin" valueType="num">
                                      <p:cBhvr>
                                        <p:cTn id="17" dur="500" fill="hold"/>
                                        <p:tgtEl>
                                          <p:spTgt spid="6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66"/>
                                        </p:tgtEl>
                                        <p:attrNameLst>
                                          <p:attrName>ppt_y</p:attrName>
                                        </p:attrNameLst>
                                      </p:cBhvr>
                                      <p:tavLst>
                                        <p:tav tm="0">
                                          <p:val>
                                            <p:strVal val="#ppt_y"/>
                                          </p:val>
                                        </p:tav>
                                        <p:tav tm="100000">
                                          <p:val>
                                            <p:strVal val="#ppt_y"/>
                                          </p:val>
                                        </p:tav>
                                      </p:tavLst>
                                    </p:anim>
                                    <p:anim calcmode="lin" valueType="num">
                                      <p:cBhvr>
                                        <p:cTn id="19" dur="500" fill="hold"/>
                                        <p:tgtEl>
                                          <p:spTgt spid="6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6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66"/>
                                        </p:tgtEl>
                                      </p:cBhvr>
                                    </p:animEffect>
                                  </p:childTnLst>
                                </p:cTn>
                              </p:par>
                            </p:childTnLst>
                          </p:cTn>
                        </p:par>
                        <p:par>
                          <p:cTn id="22" fill="hold">
                            <p:stCondLst>
                              <p:cond delay="1750"/>
                            </p:stCondLst>
                            <p:childTnLst>
                              <p:par>
                                <p:cTn id="23" presetID="2" presetClass="entr" presetSubtype="8"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 calcmode="lin" valueType="num">
                                      <p:cBhvr additive="base">
                                        <p:cTn id="25" dur="500" fill="hold"/>
                                        <p:tgtEl>
                                          <p:spTgt spid="67"/>
                                        </p:tgtEl>
                                        <p:attrNameLst>
                                          <p:attrName>ppt_x</p:attrName>
                                        </p:attrNameLst>
                                      </p:cBhvr>
                                      <p:tavLst>
                                        <p:tav tm="0">
                                          <p:val>
                                            <p:strVal val="0-#ppt_w/2"/>
                                          </p:val>
                                        </p:tav>
                                        <p:tav tm="100000">
                                          <p:val>
                                            <p:strVal val="#ppt_x"/>
                                          </p:val>
                                        </p:tav>
                                      </p:tavLst>
                                    </p:anim>
                                    <p:anim calcmode="lin" valueType="num">
                                      <p:cBhvr additive="base">
                                        <p:cTn id="26"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animBg="1"/>
      <p:bldP spid="68" grpId="0" animBg="1"/>
      <p:bldP spid="69"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 name="文本框 2"/>
          <p:cNvSpPr txBox="1"/>
          <p:nvPr/>
        </p:nvSpPr>
        <p:spPr>
          <a:xfrm>
            <a:off x="1129565" y="170270"/>
            <a:ext cx="2229337" cy="523220"/>
          </a:xfrm>
          <a:prstGeom prst="rect">
            <a:avLst/>
          </a:prstGeom>
          <a:noFill/>
        </p:spPr>
        <p:txBody>
          <a:bodyPr wrap="square" rtlCol="0">
            <a:spAutoFit/>
          </a:bodyPr>
          <a:lstStyle/>
          <a:p>
            <a:pPr lvl="0" algn="ctr"/>
            <a:r>
              <a:rPr lang="en-US" altLang="zh-CN" sz="2800" b="1" dirty="0">
                <a:solidFill>
                  <a:srgbClr val="005DA2"/>
                </a:solidFill>
                <a:latin typeface="微软雅黑" panose="020B0503020204020204" pitchFamily="34" charset="-122"/>
                <a:ea typeface="微软雅黑" panose="020B0503020204020204" pitchFamily="34" charset="-122"/>
              </a:rPr>
              <a:t>Cesium</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67" name="五边形 66"/>
          <p:cNvSpPr/>
          <p:nvPr/>
        </p:nvSpPr>
        <p:spPr>
          <a:xfrm>
            <a:off x="3142878" y="274738"/>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69" name="矩形 6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2" name="矩形 1">
            <a:extLst>
              <a:ext uri="{FF2B5EF4-FFF2-40B4-BE49-F238E27FC236}">
                <a16:creationId xmlns:a16="http://schemas.microsoft.com/office/drawing/2014/main" id="{C1AFBCF9-BE1C-6944-B288-20EA8FDB10E7}"/>
              </a:ext>
            </a:extLst>
          </p:cNvPr>
          <p:cNvSpPr/>
          <p:nvPr/>
        </p:nvSpPr>
        <p:spPr>
          <a:xfrm>
            <a:off x="2638822" y="1341562"/>
            <a:ext cx="6840760" cy="5243288"/>
          </a:xfrm>
          <a:prstGeom prst="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47C6B9DE-F6EF-BC46-82F6-BAF806C77F3C}"/>
              </a:ext>
            </a:extLst>
          </p:cNvPr>
          <p:cNvSpPr txBox="1"/>
          <p:nvPr/>
        </p:nvSpPr>
        <p:spPr>
          <a:xfrm>
            <a:off x="3124892" y="1408512"/>
            <a:ext cx="1088055" cy="461665"/>
          </a:xfrm>
          <a:prstGeom prst="rect">
            <a:avLst/>
          </a:prstGeom>
          <a:noFill/>
        </p:spPr>
        <p:txBody>
          <a:bodyPr wrap="none" rtlCol="0">
            <a:spAutoFit/>
          </a:bodyPr>
          <a:lstStyle/>
          <a:p>
            <a:r>
              <a:rPr lang="en" altLang="zh-CN" b="1" dirty="0"/>
              <a:t>Viewer</a:t>
            </a:r>
          </a:p>
        </p:txBody>
      </p:sp>
      <p:sp>
        <p:nvSpPr>
          <p:cNvPr id="4" name="矩形 3">
            <a:extLst>
              <a:ext uri="{FF2B5EF4-FFF2-40B4-BE49-F238E27FC236}">
                <a16:creationId xmlns:a16="http://schemas.microsoft.com/office/drawing/2014/main" id="{BAC7E3E9-7594-994D-B96C-2706D5544192}"/>
              </a:ext>
            </a:extLst>
          </p:cNvPr>
          <p:cNvSpPr/>
          <p:nvPr/>
        </p:nvSpPr>
        <p:spPr>
          <a:xfrm>
            <a:off x="3227648" y="2218806"/>
            <a:ext cx="5869884" cy="3947292"/>
          </a:xfrm>
          <a:prstGeom prst="rect">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3863962B-6CA6-AF46-B2C5-8390ADB4BA6B}"/>
              </a:ext>
            </a:extLst>
          </p:cNvPr>
          <p:cNvSpPr txBox="1"/>
          <p:nvPr/>
        </p:nvSpPr>
        <p:spPr>
          <a:xfrm>
            <a:off x="3608135" y="2371824"/>
            <a:ext cx="1422184" cy="461665"/>
          </a:xfrm>
          <a:prstGeom prst="rect">
            <a:avLst/>
          </a:prstGeom>
          <a:noFill/>
        </p:spPr>
        <p:txBody>
          <a:bodyPr wrap="none" rtlCol="0">
            <a:spAutoFit/>
          </a:bodyPr>
          <a:lstStyle/>
          <a:p>
            <a:r>
              <a:rPr lang="zh-CN" altLang="en-US" b="1" dirty="0"/>
              <a:t>影像图层</a:t>
            </a:r>
          </a:p>
        </p:txBody>
      </p:sp>
      <p:sp>
        <p:nvSpPr>
          <p:cNvPr id="33" name="矩形 32">
            <a:extLst>
              <a:ext uri="{FF2B5EF4-FFF2-40B4-BE49-F238E27FC236}">
                <a16:creationId xmlns:a16="http://schemas.microsoft.com/office/drawing/2014/main" id="{BC7D54D0-F4E9-E448-A5CB-5C6E89EF725C}"/>
              </a:ext>
            </a:extLst>
          </p:cNvPr>
          <p:cNvSpPr/>
          <p:nvPr/>
        </p:nvSpPr>
        <p:spPr>
          <a:xfrm>
            <a:off x="3957056" y="3012320"/>
            <a:ext cx="4730438" cy="2720770"/>
          </a:xfrm>
          <a:prstGeom prst="rect">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DD52DE3C-BD79-344F-99BF-EF1FD43A6FC9}"/>
              </a:ext>
            </a:extLst>
          </p:cNvPr>
          <p:cNvSpPr txBox="1"/>
          <p:nvPr/>
        </p:nvSpPr>
        <p:spPr>
          <a:xfrm>
            <a:off x="4212947" y="3213260"/>
            <a:ext cx="2058868" cy="461665"/>
          </a:xfrm>
          <a:prstGeom prst="rect">
            <a:avLst/>
          </a:prstGeom>
          <a:noFill/>
        </p:spPr>
        <p:txBody>
          <a:bodyPr wrap="square" rtlCol="0">
            <a:spAutoFit/>
          </a:bodyPr>
          <a:lstStyle/>
          <a:p>
            <a:r>
              <a:rPr lang="zh-CN" altLang="en-US" b="1" dirty="0"/>
              <a:t>地形图层</a:t>
            </a:r>
          </a:p>
        </p:txBody>
      </p:sp>
      <p:sp>
        <p:nvSpPr>
          <p:cNvPr id="35" name="矩形 34">
            <a:extLst>
              <a:ext uri="{FF2B5EF4-FFF2-40B4-BE49-F238E27FC236}">
                <a16:creationId xmlns:a16="http://schemas.microsoft.com/office/drawing/2014/main" id="{AA10D81B-A4EF-3F4D-9589-66EAD2678364}"/>
              </a:ext>
            </a:extLst>
          </p:cNvPr>
          <p:cNvSpPr/>
          <p:nvPr/>
        </p:nvSpPr>
        <p:spPr>
          <a:xfrm>
            <a:off x="4503810" y="3955544"/>
            <a:ext cx="3535612" cy="1274450"/>
          </a:xfrm>
          <a:prstGeom prst="rect">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CFEAB0D5-04DE-BF44-B61B-085FB84BECE8}"/>
              </a:ext>
            </a:extLst>
          </p:cNvPr>
          <p:cNvSpPr txBox="1"/>
          <p:nvPr/>
        </p:nvSpPr>
        <p:spPr>
          <a:xfrm>
            <a:off x="4699777" y="4236665"/>
            <a:ext cx="1415772" cy="461665"/>
          </a:xfrm>
          <a:prstGeom prst="rect">
            <a:avLst/>
          </a:prstGeom>
          <a:noFill/>
        </p:spPr>
        <p:txBody>
          <a:bodyPr wrap="none" rtlCol="0">
            <a:spAutoFit/>
          </a:bodyPr>
          <a:lstStyle/>
          <a:p>
            <a:r>
              <a:rPr kumimoji="1" lang="zh-CN" altLang="en-US" dirty="0"/>
              <a:t>模型数据</a:t>
            </a:r>
          </a:p>
        </p:txBody>
      </p:sp>
      <p:sp>
        <p:nvSpPr>
          <p:cNvPr id="32" name="矩形 31">
            <a:extLst>
              <a:ext uri="{FF2B5EF4-FFF2-40B4-BE49-F238E27FC236}">
                <a16:creationId xmlns:a16="http://schemas.microsoft.com/office/drawing/2014/main" id="{05300317-7EA5-DE47-92D4-B76EB9D7696D}"/>
              </a:ext>
            </a:extLst>
          </p:cNvPr>
          <p:cNvSpPr/>
          <p:nvPr/>
        </p:nvSpPr>
        <p:spPr>
          <a:xfrm>
            <a:off x="671339" y="1408512"/>
            <a:ext cx="1175395" cy="1194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相机</a:t>
            </a:r>
          </a:p>
        </p:txBody>
      </p:sp>
      <p:sp>
        <p:nvSpPr>
          <p:cNvPr id="39" name="矩形 38">
            <a:extLst>
              <a:ext uri="{FF2B5EF4-FFF2-40B4-BE49-F238E27FC236}">
                <a16:creationId xmlns:a16="http://schemas.microsoft.com/office/drawing/2014/main" id="{66F1EADA-0A62-214F-984D-D90F99BC238D}"/>
              </a:ext>
            </a:extLst>
          </p:cNvPr>
          <p:cNvSpPr/>
          <p:nvPr/>
        </p:nvSpPr>
        <p:spPr>
          <a:xfrm>
            <a:off x="671338" y="2963753"/>
            <a:ext cx="1175395" cy="1194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场景</a:t>
            </a:r>
          </a:p>
        </p:txBody>
      </p:sp>
      <p:sp>
        <p:nvSpPr>
          <p:cNvPr id="40" name="矩形 39">
            <a:extLst>
              <a:ext uri="{FF2B5EF4-FFF2-40B4-BE49-F238E27FC236}">
                <a16:creationId xmlns:a16="http://schemas.microsoft.com/office/drawing/2014/main" id="{636BB3B4-8348-9E46-8726-E5D9FE09B3A1}"/>
              </a:ext>
            </a:extLst>
          </p:cNvPr>
          <p:cNvSpPr/>
          <p:nvPr/>
        </p:nvSpPr>
        <p:spPr>
          <a:xfrm>
            <a:off x="654581" y="4698330"/>
            <a:ext cx="1175395" cy="1194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样式</a:t>
            </a:r>
          </a:p>
        </p:txBody>
      </p:sp>
      <p:sp>
        <p:nvSpPr>
          <p:cNvPr id="41" name="矩形 40">
            <a:extLst>
              <a:ext uri="{FF2B5EF4-FFF2-40B4-BE49-F238E27FC236}">
                <a16:creationId xmlns:a16="http://schemas.microsoft.com/office/drawing/2014/main" id="{D5B0952C-B580-CE4B-AA41-E0E51E88F0C7}"/>
              </a:ext>
            </a:extLst>
          </p:cNvPr>
          <p:cNvSpPr/>
          <p:nvPr/>
        </p:nvSpPr>
        <p:spPr>
          <a:xfrm>
            <a:off x="10437502" y="1408512"/>
            <a:ext cx="1175395" cy="1194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瓦片</a:t>
            </a:r>
          </a:p>
        </p:txBody>
      </p:sp>
      <p:sp>
        <p:nvSpPr>
          <p:cNvPr id="42" name="矩形 41">
            <a:extLst>
              <a:ext uri="{FF2B5EF4-FFF2-40B4-BE49-F238E27FC236}">
                <a16:creationId xmlns:a16="http://schemas.microsoft.com/office/drawing/2014/main" id="{5727B9A0-CA48-8D4B-AE0D-F690E06321C8}"/>
              </a:ext>
            </a:extLst>
          </p:cNvPr>
          <p:cNvSpPr/>
          <p:nvPr/>
        </p:nvSpPr>
        <p:spPr>
          <a:xfrm>
            <a:off x="10415686" y="2965733"/>
            <a:ext cx="1175395" cy="1194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交互</a:t>
            </a:r>
          </a:p>
        </p:txBody>
      </p:sp>
      <p:sp>
        <p:nvSpPr>
          <p:cNvPr id="43" name="矩形 42">
            <a:extLst>
              <a:ext uri="{FF2B5EF4-FFF2-40B4-BE49-F238E27FC236}">
                <a16:creationId xmlns:a16="http://schemas.microsoft.com/office/drawing/2014/main" id="{B1F782E1-E70B-0345-BF5B-F0F7C1A908A8}"/>
              </a:ext>
            </a:extLst>
          </p:cNvPr>
          <p:cNvSpPr/>
          <p:nvPr/>
        </p:nvSpPr>
        <p:spPr>
          <a:xfrm>
            <a:off x="10454260" y="4632922"/>
            <a:ext cx="1175395" cy="1194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锚点</a:t>
            </a:r>
            <a:r>
              <a:rPr kumimoji="1" lang="en-US" altLang="zh-CN" dirty="0"/>
              <a:t>/</a:t>
            </a:r>
            <a:r>
              <a:rPr kumimoji="1" lang="zh-CN" altLang="en-US" dirty="0"/>
              <a:t>轨迹</a:t>
            </a:r>
          </a:p>
        </p:txBody>
      </p:sp>
    </p:spTree>
    <p:extLst>
      <p:ext uri="{BB962C8B-B14F-4D97-AF65-F5344CB8AC3E}">
        <p14:creationId xmlns:p14="http://schemas.microsoft.com/office/powerpoint/2010/main" val="1752488700"/>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9"/>
                                        </p:tgtEl>
                                        <p:attrNameLst>
                                          <p:attrName>style.visibility</p:attrName>
                                        </p:attrNameLst>
                                      </p:cBhvr>
                                      <p:to>
                                        <p:strVal val="visible"/>
                                      </p:to>
                                    </p:set>
                                    <p:anim calcmode="lin" valueType="num">
                                      <p:cBhvr additive="base">
                                        <p:cTn id="12" dur="500" fill="hold"/>
                                        <p:tgtEl>
                                          <p:spTgt spid="69"/>
                                        </p:tgtEl>
                                        <p:attrNameLst>
                                          <p:attrName>ppt_x</p:attrName>
                                        </p:attrNameLst>
                                      </p:cBhvr>
                                      <p:tavLst>
                                        <p:tav tm="0">
                                          <p:val>
                                            <p:strVal val="0-#ppt_w/2"/>
                                          </p:val>
                                        </p:tav>
                                        <p:tav tm="100000">
                                          <p:val>
                                            <p:strVal val="#ppt_x"/>
                                          </p:val>
                                        </p:tav>
                                      </p:tavLst>
                                    </p:anim>
                                    <p:anim calcmode="lin" valueType="num">
                                      <p:cBhvr additive="base">
                                        <p:cTn id="13" dur="500" fill="hold"/>
                                        <p:tgtEl>
                                          <p:spTgt spid="6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66"/>
                                        </p:tgtEl>
                                        <p:attrNameLst>
                                          <p:attrName>style.visibility</p:attrName>
                                        </p:attrNameLst>
                                      </p:cBhvr>
                                      <p:to>
                                        <p:strVal val="visible"/>
                                      </p:to>
                                    </p:set>
                                    <p:anim calcmode="lin" valueType="num">
                                      <p:cBhvr>
                                        <p:cTn id="17" dur="500" fill="hold"/>
                                        <p:tgtEl>
                                          <p:spTgt spid="6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66"/>
                                        </p:tgtEl>
                                        <p:attrNameLst>
                                          <p:attrName>ppt_y</p:attrName>
                                        </p:attrNameLst>
                                      </p:cBhvr>
                                      <p:tavLst>
                                        <p:tav tm="0">
                                          <p:val>
                                            <p:strVal val="#ppt_y"/>
                                          </p:val>
                                        </p:tav>
                                        <p:tav tm="100000">
                                          <p:val>
                                            <p:strVal val="#ppt_y"/>
                                          </p:val>
                                        </p:tav>
                                      </p:tavLst>
                                    </p:anim>
                                    <p:anim calcmode="lin" valueType="num">
                                      <p:cBhvr>
                                        <p:cTn id="19" dur="500" fill="hold"/>
                                        <p:tgtEl>
                                          <p:spTgt spid="6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6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66"/>
                                        </p:tgtEl>
                                      </p:cBhvr>
                                    </p:animEffect>
                                  </p:childTnLst>
                                </p:cTn>
                              </p:par>
                            </p:childTnLst>
                          </p:cTn>
                        </p:par>
                        <p:par>
                          <p:cTn id="22" fill="hold">
                            <p:stCondLst>
                              <p:cond delay="1750"/>
                            </p:stCondLst>
                            <p:childTnLst>
                              <p:par>
                                <p:cTn id="23" presetID="2" presetClass="entr" presetSubtype="8"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 calcmode="lin" valueType="num">
                                      <p:cBhvr additive="base">
                                        <p:cTn id="25" dur="500" fill="hold"/>
                                        <p:tgtEl>
                                          <p:spTgt spid="67"/>
                                        </p:tgtEl>
                                        <p:attrNameLst>
                                          <p:attrName>ppt_x</p:attrName>
                                        </p:attrNameLst>
                                      </p:cBhvr>
                                      <p:tavLst>
                                        <p:tav tm="0">
                                          <p:val>
                                            <p:strVal val="0-#ppt_w/2"/>
                                          </p:val>
                                        </p:tav>
                                        <p:tav tm="100000">
                                          <p:val>
                                            <p:strVal val="#ppt_x"/>
                                          </p:val>
                                        </p:tav>
                                      </p:tavLst>
                                    </p:anim>
                                    <p:anim calcmode="lin" valueType="num">
                                      <p:cBhvr additive="base">
                                        <p:cTn id="26"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animBg="1"/>
      <p:bldP spid="68" grpId="0" animBg="1"/>
      <p:bldP spid="69"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 name="文本框 2"/>
          <p:cNvSpPr txBox="1"/>
          <p:nvPr/>
        </p:nvSpPr>
        <p:spPr>
          <a:xfrm>
            <a:off x="1129565" y="170270"/>
            <a:ext cx="2229337" cy="523220"/>
          </a:xfrm>
          <a:prstGeom prst="rect">
            <a:avLst/>
          </a:prstGeom>
          <a:noFill/>
        </p:spPr>
        <p:txBody>
          <a:bodyPr wrap="square" rtlCol="0">
            <a:spAutoFit/>
          </a:bodyPr>
          <a:lstStyle/>
          <a:p>
            <a:pPr lvl="0" algn="ctr"/>
            <a:r>
              <a:rPr lang="en-US" altLang="zh-CN" sz="2800" b="1" dirty="0">
                <a:solidFill>
                  <a:srgbClr val="005DA2"/>
                </a:solidFill>
                <a:latin typeface="微软雅黑" panose="020B0503020204020204" pitchFamily="34" charset="-122"/>
                <a:ea typeface="微软雅黑" panose="020B0503020204020204" pitchFamily="34" charset="-122"/>
              </a:rPr>
              <a:t>Cesium</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67" name="五边形 66"/>
          <p:cNvSpPr/>
          <p:nvPr/>
        </p:nvSpPr>
        <p:spPr>
          <a:xfrm>
            <a:off x="3142878" y="274738"/>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69" name="矩形 6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9" name="矩形 8">
            <a:extLst>
              <a:ext uri="{FF2B5EF4-FFF2-40B4-BE49-F238E27FC236}">
                <a16:creationId xmlns:a16="http://schemas.microsoft.com/office/drawing/2014/main" id="{076135C2-979D-BA4A-87CD-7F7259065EE4}"/>
              </a:ext>
            </a:extLst>
          </p:cNvPr>
          <p:cNvSpPr/>
          <p:nvPr/>
        </p:nvSpPr>
        <p:spPr>
          <a:xfrm>
            <a:off x="7493826" y="631566"/>
            <a:ext cx="4578043" cy="5632311"/>
          </a:xfrm>
          <a:prstGeom prst="rect">
            <a:avLst/>
          </a:prstGeom>
        </p:spPr>
        <p:txBody>
          <a:bodyPr wrap="square">
            <a:spAutoFit/>
          </a:bodyPr>
          <a:lstStyle/>
          <a:p>
            <a:pPr>
              <a:buFont typeface="+mj-lt"/>
              <a:buAutoNum type="arabicPeriod"/>
            </a:pPr>
            <a:r>
              <a:rPr lang="en" altLang="zh-CN" b="1" dirty="0">
                <a:solidFill>
                  <a:srgbClr val="0681D0"/>
                </a:solidFill>
                <a:latin typeface="-apple-system"/>
                <a:hlinkClick r:id="rId3"/>
              </a:rPr>
              <a:t>Geocoder</a:t>
            </a:r>
            <a:r>
              <a:rPr lang="en" altLang="zh-CN" dirty="0">
                <a:solidFill>
                  <a:srgbClr val="404040"/>
                </a:solidFill>
                <a:latin typeface="-apple-system"/>
              </a:rPr>
              <a:t> : </a:t>
            </a:r>
            <a:r>
              <a:rPr lang="zh-CN" altLang="en-US" dirty="0">
                <a:solidFill>
                  <a:srgbClr val="404040"/>
                </a:solidFill>
                <a:latin typeface="-apple-system"/>
              </a:rPr>
              <a:t>地理位置查询定位控件</a:t>
            </a:r>
            <a:r>
              <a:rPr lang="en-US" altLang="zh-CN" dirty="0">
                <a:solidFill>
                  <a:srgbClr val="404040"/>
                </a:solidFill>
                <a:latin typeface="-apple-system"/>
              </a:rPr>
              <a:t>.</a:t>
            </a:r>
          </a:p>
          <a:p>
            <a:pPr>
              <a:buFont typeface="+mj-lt"/>
              <a:buAutoNum type="arabicPeriod"/>
            </a:pPr>
            <a:r>
              <a:rPr lang="en" altLang="zh-CN" b="1" dirty="0">
                <a:solidFill>
                  <a:srgbClr val="0681D0"/>
                </a:solidFill>
                <a:latin typeface="-apple-system"/>
                <a:hlinkClick r:id="rId4"/>
              </a:rPr>
              <a:t>HomeButton</a:t>
            </a:r>
            <a:r>
              <a:rPr lang="en" altLang="zh-CN" dirty="0">
                <a:solidFill>
                  <a:srgbClr val="404040"/>
                </a:solidFill>
                <a:latin typeface="-apple-system"/>
              </a:rPr>
              <a:t> : </a:t>
            </a:r>
            <a:r>
              <a:rPr lang="zh-CN" altLang="en-US" dirty="0">
                <a:solidFill>
                  <a:srgbClr val="404040"/>
                </a:solidFill>
                <a:latin typeface="-apple-system"/>
              </a:rPr>
              <a:t>默认相机位置。</a:t>
            </a:r>
          </a:p>
          <a:p>
            <a:pPr>
              <a:buFont typeface="+mj-lt"/>
              <a:buAutoNum type="arabicPeriod"/>
            </a:pPr>
            <a:r>
              <a:rPr lang="en" altLang="zh-CN" b="1" dirty="0">
                <a:solidFill>
                  <a:srgbClr val="0681D0"/>
                </a:solidFill>
                <a:latin typeface="-apple-system"/>
                <a:hlinkClick r:id="rId5"/>
              </a:rPr>
              <a:t>SceneModePicker</a:t>
            </a:r>
            <a:r>
              <a:rPr lang="en" altLang="zh-CN" dirty="0">
                <a:solidFill>
                  <a:srgbClr val="404040"/>
                </a:solidFill>
                <a:latin typeface="-apple-system"/>
              </a:rPr>
              <a:t> : 3D</a:t>
            </a:r>
            <a:r>
              <a:rPr lang="zh-CN" altLang="en" dirty="0">
                <a:solidFill>
                  <a:srgbClr val="404040"/>
                </a:solidFill>
                <a:latin typeface="-apple-system"/>
              </a:rPr>
              <a:t>、</a:t>
            </a:r>
            <a:r>
              <a:rPr lang="en" altLang="zh-CN" dirty="0">
                <a:solidFill>
                  <a:srgbClr val="404040"/>
                </a:solidFill>
                <a:latin typeface="-apple-system"/>
              </a:rPr>
              <a:t>2D</a:t>
            </a:r>
            <a:r>
              <a:rPr lang="zh-CN" altLang="en-US" dirty="0">
                <a:solidFill>
                  <a:srgbClr val="404040"/>
                </a:solidFill>
                <a:latin typeface="-apple-system"/>
              </a:rPr>
              <a:t>和哥伦布模式的切换按钮</a:t>
            </a:r>
            <a:r>
              <a:rPr lang="en-US" altLang="zh-CN" dirty="0">
                <a:solidFill>
                  <a:srgbClr val="404040"/>
                </a:solidFill>
                <a:latin typeface="-apple-system"/>
              </a:rPr>
              <a:t>.</a:t>
            </a:r>
          </a:p>
          <a:p>
            <a:pPr>
              <a:buFont typeface="+mj-lt"/>
              <a:buAutoNum type="arabicPeriod"/>
            </a:pPr>
            <a:r>
              <a:rPr lang="en" altLang="zh-CN" b="1" dirty="0">
                <a:solidFill>
                  <a:srgbClr val="0681D0"/>
                </a:solidFill>
                <a:latin typeface="-apple-system"/>
                <a:hlinkClick r:id="rId6"/>
              </a:rPr>
              <a:t>BaseLayerPicker</a:t>
            </a:r>
            <a:r>
              <a:rPr lang="en" altLang="zh-CN" dirty="0">
                <a:solidFill>
                  <a:srgbClr val="404040"/>
                </a:solidFill>
                <a:latin typeface="-apple-system"/>
              </a:rPr>
              <a:t> : </a:t>
            </a:r>
            <a:r>
              <a:rPr lang="zh-CN" altLang="en-US" dirty="0">
                <a:solidFill>
                  <a:srgbClr val="404040"/>
                </a:solidFill>
                <a:latin typeface="-apple-system"/>
              </a:rPr>
              <a:t>选择地形、影像等图层。</a:t>
            </a:r>
          </a:p>
          <a:p>
            <a:pPr>
              <a:buFont typeface="+mj-lt"/>
              <a:buAutoNum type="arabicPeriod"/>
            </a:pPr>
            <a:r>
              <a:rPr lang="en" altLang="zh-CN" b="1" dirty="0">
                <a:solidFill>
                  <a:srgbClr val="0681D0"/>
                </a:solidFill>
                <a:latin typeface="-apple-system"/>
                <a:hlinkClick r:id="rId7"/>
              </a:rPr>
              <a:t>NavigationHelpButton</a:t>
            </a:r>
            <a:r>
              <a:rPr lang="en" altLang="zh-CN" dirty="0">
                <a:solidFill>
                  <a:srgbClr val="404040"/>
                </a:solidFill>
                <a:latin typeface="-apple-system"/>
              </a:rPr>
              <a:t> : </a:t>
            </a:r>
            <a:r>
              <a:rPr lang="zh-CN" altLang="en-US" dirty="0">
                <a:solidFill>
                  <a:srgbClr val="404040"/>
                </a:solidFill>
                <a:latin typeface="-apple-system"/>
              </a:rPr>
              <a:t>显示默认的相机控制提示</a:t>
            </a:r>
            <a:r>
              <a:rPr lang="en-US" altLang="zh-CN" dirty="0">
                <a:solidFill>
                  <a:srgbClr val="404040"/>
                </a:solidFill>
                <a:latin typeface="-apple-system"/>
              </a:rPr>
              <a:t>.</a:t>
            </a:r>
          </a:p>
          <a:p>
            <a:pPr>
              <a:buFont typeface="+mj-lt"/>
              <a:buAutoNum type="arabicPeriod"/>
            </a:pPr>
            <a:r>
              <a:rPr lang="en" altLang="zh-CN" b="1" dirty="0">
                <a:solidFill>
                  <a:srgbClr val="0681D0"/>
                </a:solidFill>
                <a:latin typeface="-apple-system"/>
                <a:hlinkClick r:id="rId8"/>
              </a:rPr>
              <a:t>Animation</a:t>
            </a:r>
            <a:r>
              <a:rPr lang="en" altLang="zh-CN" dirty="0">
                <a:solidFill>
                  <a:srgbClr val="404040"/>
                </a:solidFill>
                <a:latin typeface="-apple-system"/>
              </a:rPr>
              <a:t> : </a:t>
            </a:r>
            <a:r>
              <a:rPr lang="zh-CN" altLang="en-US" dirty="0">
                <a:solidFill>
                  <a:srgbClr val="404040"/>
                </a:solidFill>
                <a:latin typeface="-apple-system"/>
              </a:rPr>
              <a:t>控制场景动画的播放速度</a:t>
            </a:r>
            <a:r>
              <a:rPr lang="en-US" altLang="zh-CN" dirty="0">
                <a:solidFill>
                  <a:srgbClr val="404040"/>
                </a:solidFill>
                <a:latin typeface="-apple-system"/>
              </a:rPr>
              <a:t>.</a:t>
            </a:r>
          </a:p>
          <a:p>
            <a:pPr>
              <a:buFont typeface="+mj-lt"/>
              <a:buAutoNum type="arabicPeriod"/>
            </a:pPr>
            <a:r>
              <a:rPr lang="en" altLang="zh-CN" b="1" dirty="0">
                <a:solidFill>
                  <a:srgbClr val="0681D0"/>
                </a:solidFill>
                <a:latin typeface="-apple-system"/>
                <a:hlinkClick r:id="rId9"/>
              </a:rPr>
              <a:t>CreditsDisplay</a:t>
            </a:r>
            <a:r>
              <a:rPr lang="en" altLang="zh-CN" dirty="0">
                <a:solidFill>
                  <a:srgbClr val="404040"/>
                </a:solidFill>
                <a:latin typeface="-apple-system"/>
              </a:rPr>
              <a:t> : </a:t>
            </a:r>
            <a:r>
              <a:rPr lang="zh-CN" altLang="en-US" dirty="0">
                <a:solidFill>
                  <a:srgbClr val="404040"/>
                </a:solidFill>
                <a:latin typeface="-apple-system"/>
              </a:rPr>
              <a:t>展示数据版权属性。</a:t>
            </a:r>
          </a:p>
          <a:p>
            <a:pPr>
              <a:buFont typeface="+mj-lt"/>
              <a:buAutoNum type="arabicPeriod"/>
            </a:pPr>
            <a:r>
              <a:rPr lang="en" altLang="zh-CN" b="1" dirty="0">
                <a:solidFill>
                  <a:srgbClr val="0681D0"/>
                </a:solidFill>
                <a:latin typeface="-apple-system"/>
                <a:hlinkClick r:id="rId10"/>
              </a:rPr>
              <a:t>Timeline</a:t>
            </a:r>
            <a:r>
              <a:rPr lang="en" altLang="zh-CN" dirty="0">
                <a:solidFill>
                  <a:srgbClr val="404040"/>
                </a:solidFill>
                <a:latin typeface="-apple-system"/>
              </a:rPr>
              <a:t> : </a:t>
            </a:r>
            <a:r>
              <a:rPr lang="zh-CN" altLang="en-US" dirty="0">
                <a:solidFill>
                  <a:srgbClr val="404040"/>
                </a:solidFill>
                <a:latin typeface="-apple-system"/>
              </a:rPr>
              <a:t>时间滚动条。</a:t>
            </a:r>
          </a:p>
          <a:p>
            <a:pPr>
              <a:buFont typeface="+mj-lt"/>
              <a:buAutoNum type="arabicPeriod"/>
            </a:pPr>
            <a:r>
              <a:rPr lang="en" altLang="zh-CN" b="1" dirty="0">
                <a:solidFill>
                  <a:srgbClr val="0681D0"/>
                </a:solidFill>
                <a:latin typeface="-apple-system"/>
                <a:hlinkClick r:id="rId11"/>
              </a:rPr>
              <a:t>FullscreenButton</a:t>
            </a:r>
            <a:r>
              <a:rPr lang="en" altLang="zh-CN" dirty="0">
                <a:solidFill>
                  <a:srgbClr val="404040"/>
                </a:solidFill>
                <a:latin typeface="-apple-system"/>
              </a:rPr>
              <a:t> : </a:t>
            </a:r>
            <a:r>
              <a:rPr lang="zh-CN" altLang="en-US" dirty="0">
                <a:solidFill>
                  <a:srgbClr val="404040"/>
                </a:solidFill>
                <a:latin typeface="-apple-system"/>
              </a:rPr>
              <a:t>全屏切换。</a:t>
            </a:r>
            <a:endParaRPr lang="zh-CN" altLang="en-US" b="0" i="0" dirty="0">
              <a:solidFill>
                <a:srgbClr val="404040"/>
              </a:solidFill>
              <a:effectLst/>
              <a:latin typeface="-apple-system"/>
            </a:endParaRPr>
          </a:p>
        </p:txBody>
      </p:sp>
      <p:pic>
        <p:nvPicPr>
          <p:cNvPr id="12" name="图片 11">
            <a:extLst>
              <a:ext uri="{FF2B5EF4-FFF2-40B4-BE49-F238E27FC236}">
                <a16:creationId xmlns:a16="http://schemas.microsoft.com/office/drawing/2014/main" id="{89CF4151-675B-B647-B86E-942B334B1EE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1105873"/>
            <a:ext cx="7439649" cy="4647842"/>
          </a:xfrm>
          <a:prstGeom prst="rect">
            <a:avLst/>
          </a:prstGeom>
        </p:spPr>
      </p:pic>
    </p:spTree>
    <p:extLst>
      <p:ext uri="{BB962C8B-B14F-4D97-AF65-F5344CB8AC3E}">
        <p14:creationId xmlns:p14="http://schemas.microsoft.com/office/powerpoint/2010/main" val="859358243"/>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9"/>
                                        </p:tgtEl>
                                        <p:attrNameLst>
                                          <p:attrName>style.visibility</p:attrName>
                                        </p:attrNameLst>
                                      </p:cBhvr>
                                      <p:to>
                                        <p:strVal val="visible"/>
                                      </p:to>
                                    </p:set>
                                    <p:anim calcmode="lin" valueType="num">
                                      <p:cBhvr additive="base">
                                        <p:cTn id="12" dur="500" fill="hold"/>
                                        <p:tgtEl>
                                          <p:spTgt spid="69"/>
                                        </p:tgtEl>
                                        <p:attrNameLst>
                                          <p:attrName>ppt_x</p:attrName>
                                        </p:attrNameLst>
                                      </p:cBhvr>
                                      <p:tavLst>
                                        <p:tav tm="0">
                                          <p:val>
                                            <p:strVal val="0-#ppt_w/2"/>
                                          </p:val>
                                        </p:tav>
                                        <p:tav tm="100000">
                                          <p:val>
                                            <p:strVal val="#ppt_x"/>
                                          </p:val>
                                        </p:tav>
                                      </p:tavLst>
                                    </p:anim>
                                    <p:anim calcmode="lin" valueType="num">
                                      <p:cBhvr additive="base">
                                        <p:cTn id="13" dur="500" fill="hold"/>
                                        <p:tgtEl>
                                          <p:spTgt spid="6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66"/>
                                        </p:tgtEl>
                                        <p:attrNameLst>
                                          <p:attrName>style.visibility</p:attrName>
                                        </p:attrNameLst>
                                      </p:cBhvr>
                                      <p:to>
                                        <p:strVal val="visible"/>
                                      </p:to>
                                    </p:set>
                                    <p:anim calcmode="lin" valueType="num">
                                      <p:cBhvr>
                                        <p:cTn id="17" dur="500" fill="hold"/>
                                        <p:tgtEl>
                                          <p:spTgt spid="6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66"/>
                                        </p:tgtEl>
                                        <p:attrNameLst>
                                          <p:attrName>ppt_y</p:attrName>
                                        </p:attrNameLst>
                                      </p:cBhvr>
                                      <p:tavLst>
                                        <p:tav tm="0">
                                          <p:val>
                                            <p:strVal val="#ppt_y"/>
                                          </p:val>
                                        </p:tav>
                                        <p:tav tm="100000">
                                          <p:val>
                                            <p:strVal val="#ppt_y"/>
                                          </p:val>
                                        </p:tav>
                                      </p:tavLst>
                                    </p:anim>
                                    <p:anim calcmode="lin" valueType="num">
                                      <p:cBhvr>
                                        <p:cTn id="19" dur="500" fill="hold"/>
                                        <p:tgtEl>
                                          <p:spTgt spid="6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6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66"/>
                                        </p:tgtEl>
                                      </p:cBhvr>
                                    </p:animEffect>
                                  </p:childTnLst>
                                </p:cTn>
                              </p:par>
                            </p:childTnLst>
                          </p:cTn>
                        </p:par>
                        <p:par>
                          <p:cTn id="22" fill="hold">
                            <p:stCondLst>
                              <p:cond delay="1750"/>
                            </p:stCondLst>
                            <p:childTnLst>
                              <p:par>
                                <p:cTn id="23" presetID="2" presetClass="entr" presetSubtype="8"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 calcmode="lin" valueType="num">
                                      <p:cBhvr additive="base">
                                        <p:cTn id="25" dur="500" fill="hold"/>
                                        <p:tgtEl>
                                          <p:spTgt spid="67"/>
                                        </p:tgtEl>
                                        <p:attrNameLst>
                                          <p:attrName>ppt_x</p:attrName>
                                        </p:attrNameLst>
                                      </p:cBhvr>
                                      <p:tavLst>
                                        <p:tav tm="0">
                                          <p:val>
                                            <p:strVal val="0-#ppt_w/2"/>
                                          </p:val>
                                        </p:tav>
                                        <p:tav tm="100000">
                                          <p:val>
                                            <p:strVal val="#ppt_x"/>
                                          </p:val>
                                        </p:tav>
                                      </p:tavLst>
                                    </p:anim>
                                    <p:anim calcmode="lin" valueType="num">
                                      <p:cBhvr additive="base">
                                        <p:cTn id="26"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animBg="1"/>
      <p:bldP spid="68" grpId="0" animBg="1"/>
      <p:bldP spid="69"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文本框 2"/>
          <p:cNvSpPr txBox="1"/>
          <p:nvPr/>
        </p:nvSpPr>
        <p:spPr>
          <a:xfrm>
            <a:off x="1129565" y="170270"/>
            <a:ext cx="2013313" cy="523220"/>
          </a:xfrm>
          <a:prstGeom prst="rect">
            <a:avLst/>
          </a:prstGeom>
          <a:noFill/>
        </p:spPr>
        <p:txBody>
          <a:bodyPr wrap="square" rtlCol="0">
            <a:spAutoFit/>
          </a:bodyPr>
          <a:lstStyle/>
          <a:p>
            <a:pPr algn="ctr"/>
            <a:r>
              <a:rPr lang="en-US" altLang="zh-CN" sz="2800" b="1" dirty="0">
                <a:solidFill>
                  <a:srgbClr val="005DA2"/>
                </a:solidFill>
                <a:latin typeface="微软雅黑" panose="020B0503020204020204" pitchFamily="34" charset="-122"/>
                <a:ea typeface="微软雅黑" panose="020B0503020204020204" pitchFamily="34" charset="-122"/>
              </a:rPr>
              <a:t>Cesium</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18" name="五边形 17"/>
          <p:cNvSpPr/>
          <p:nvPr/>
        </p:nvSpPr>
        <p:spPr>
          <a:xfrm>
            <a:off x="2998862" y="269605"/>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20" name="矩形 19"/>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pic>
        <p:nvPicPr>
          <p:cNvPr id="2" name="图片 1">
            <a:extLst>
              <a:ext uri="{FF2B5EF4-FFF2-40B4-BE49-F238E27FC236}">
                <a16:creationId xmlns:a16="http://schemas.microsoft.com/office/drawing/2014/main" id="{EADA97D0-F86F-8946-AF6E-6412A400127C}"/>
              </a:ext>
            </a:extLst>
          </p:cNvPr>
          <p:cNvPicPr>
            <a:picLocks noChangeAspect="1"/>
          </p:cNvPicPr>
          <p:nvPr/>
        </p:nvPicPr>
        <p:blipFill>
          <a:blip r:embed="rId3"/>
          <a:stretch>
            <a:fillRect/>
          </a:stretch>
        </p:blipFill>
        <p:spPr>
          <a:xfrm>
            <a:off x="729729" y="804004"/>
            <a:ext cx="10730953" cy="5302002"/>
          </a:xfrm>
          <a:prstGeom prst="rect">
            <a:avLst/>
          </a:prstGeom>
        </p:spPr>
      </p:pic>
      <p:sp>
        <p:nvSpPr>
          <p:cNvPr id="3" name="文本框 2">
            <a:extLst>
              <a:ext uri="{FF2B5EF4-FFF2-40B4-BE49-F238E27FC236}">
                <a16:creationId xmlns:a16="http://schemas.microsoft.com/office/drawing/2014/main" id="{7F0CDFD0-3B38-5342-9D13-BC225B0DC675}"/>
              </a:ext>
            </a:extLst>
          </p:cNvPr>
          <p:cNvSpPr txBox="1"/>
          <p:nvPr/>
        </p:nvSpPr>
        <p:spPr>
          <a:xfrm>
            <a:off x="4478789" y="6288528"/>
            <a:ext cx="3387466" cy="461665"/>
          </a:xfrm>
          <a:prstGeom prst="rect">
            <a:avLst/>
          </a:prstGeom>
          <a:noFill/>
        </p:spPr>
        <p:txBody>
          <a:bodyPr wrap="none" rtlCol="0">
            <a:spAutoFit/>
          </a:bodyPr>
          <a:lstStyle/>
          <a:p>
            <a:r>
              <a:rPr kumimoji="1" lang="zh-CN" altLang="en-US" dirty="0">
                <a:hlinkClick r:id="rId4"/>
              </a:rPr>
              <a:t>天府软件园</a:t>
            </a:r>
            <a:r>
              <a:rPr kumimoji="1" lang="en-US" altLang="zh-CN" dirty="0">
                <a:hlinkClick r:id="rId4"/>
              </a:rPr>
              <a:t>E</a:t>
            </a:r>
            <a:r>
              <a:rPr kumimoji="1" lang="zh-CN" altLang="en-US" dirty="0">
                <a:hlinkClick r:id="rId4"/>
              </a:rPr>
              <a:t>区行车轨迹</a:t>
            </a:r>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0-#ppt_w/2"/>
                                          </p:val>
                                        </p:tav>
                                        <p:tav tm="100000">
                                          <p:val>
                                            <p:strVal val="#ppt_x"/>
                                          </p:val>
                                        </p:tav>
                                      </p:tavLst>
                                    </p:anim>
                                    <p:anim calcmode="lin" valueType="num">
                                      <p:cBhvr additive="base">
                                        <p:cTn id="13" dur="500" fill="hold"/>
                                        <p:tgtEl>
                                          <p:spTgt spid="2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7"/>
                                        </p:tgtEl>
                                        <p:attrNameLst>
                                          <p:attrName>ppt_y</p:attrName>
                                        </p:attrNameLst>
                                      </p:cBhvr>
                                      <p:tavLst>
                                        <p:tav tm="0">
                                          <p:val>
                                            <p:strVal val="#ppt_y"/>
                                          </p:val>
                                        </p:tav>
                                        <p:tav tm="100000">
                                          <p:val>
                                            <p:strVal val="#ppt_y"/>
                                          </p:val>
                                        </p:tav>
                                      </p:tavLst>
                                    </p:anim>
                                    <p:anim calcmode="lin" valueType="num">
                                      <p:cBhvr>
                                        <p:cTn id="1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7"/>
                                        </p:tgtEl>
                                      </p:cBhvr>
                                    </p:animEffect>
                                  </p:childTnLst>
                                </p:cTn>
                              </p:par>
                            </p:childTnLst>
                          </p:cTn>
                        </p:par>
                        <p:par>
                          <p:cTn id="22" fill="hold">
                            <p:stCondLst>
                              <p:cond delay="1750"/>
                            </p:stCondLst>
                            <p:childTnLst>
                              <p:par>
                                <p:cTn id="23" presetID="2" presetClass="entr" presetSubtype="8"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0-#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1"/>
          <p:cNvSpPr txBox="1"/>
          <p:nvPr/>
        </p:nvSpPr>
        <p:spPr>
          <a:xfrm>
            <a:off x="5879182" y="2133650"/>
            <a:ext cx="4824536" cy="1785104"/>
          </a:xfrm>
          <a:prstGeom prst="rect">
            <a:avLst/>
          </a:prstGeom>
          <a:noFill/>
        </p:spPr>
        <p:txBody>
          <a:bodyPr wrap="square" rtlCol="0">
            <a:spAutoFit/>
          </a:bodyPr>
          <a:lstStyle/>
          <a:p>
            <a:r>
              <a:rPr lang="en-US" altLang="zh-CN" sz="11000" dirty="0">
                <a:solidFill>
                  <a:srgbClr val="005292"/>
                </a:solidFill>
                <a:latin typeface="Impact" panose="020B0806030902050204" pitchFamily="34" charset="0"/>
                <a:ea typeface="微软雅黑" panose="020B0503020204020204" pitchFamily="34" charset="-122"/>
              </a:rPr>
              <a:t>THANKS</a:t>
            </a:r>
            <a:endParaRPr lang="zh-CN" altLang="en-US" sz="11000" dirty="0">
              <a:solidFill>
                <a:srgbClr val="005292"/>
              </a:solidFill>
              <a:latin typeface="Impact" panose="020B0806030902050204" pitchFamily="34" charset="0"/>
              <a:ea typeface="微软雅黑" panose="020B0503020204020204" pitchFamily="34" charset="-122"/>
            </a:endParaRPr>
          </a:p>
        </p:txBody>
      </p:sp>
      <p:sp>
        <p:nvSpPr>
          <p:cNvPr id="6" name="TextBox 2"/>
          <p:cNvSpPr txBox="1"/>
          <p:nvPr/>
        </p:nvSpPr>
        <p:spPr>
          <a:xfrm>
            <a:off x="5879182" y="3918754"/>
            <a:ext cx="7560840" cy="707886"/>
          </a:xfrm>
          <a:prstGeom prst="rect">
            <a:avLst/>
          </a:prstGeom>
          <a:noFill/>
        </p:spPr>
        <p:txBody>
          <a:bodyPr wrap="square" rtlCol="0">
            <a:spAutoFit/>
          </a:bodyPr>
          <a:lstStyle/>
          <a:p>
            <a:r>
              <a:rPr lang="zh-CN" altLang="en-US" sz="4000" b="1" dirty="0">
                <a:solidFill>
                  <a:srgbClr val="005292"/>
                </a:solidFill>
                <a:latin typeface="微软雅黑" panose="020B0503020204020204" pitchFamily="34" charset="-122"/>
                <a:ea typeface="微软雅黑" panose="020B0503020204020204" pitchFamily="34" charset="-122"/>
              </a:rPr>
              <a:t>谢谢观赏  感谢聆听</a:t>
            </a: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iterate type="lt">
                                    <p:tmPct val="73333"/>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2333"/>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6"/>
                                        </p:tgtEl>
                                        <p:attrNameLst>
                                          <p:attrName>ppt_y</p:attrName>
                                        </p:attrNameLst>
                                      </p:cBhvr>
                                      <p:tavLst>
                                        <p:tav tm="0">
                                          <p:val>
                                            <p:strVal val="#ppt_y"/>
                                          </p:val>
                                        </p:tav>
                                        <p:tav tm="100000">
                                          <p:val>
                                            <p:strVal val="#ppt_y"/>
                                          </p:val>
                                        </p:tav>
                                      </p:tavLst>
                                    </p:anim>
                                    <p:anim calcmode="lin" valueType="num">
                                      <p:cBhvr>
                                        <p:cTn id="14"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2"/>
          <p:cNvSpPr txBox="1"/>
          <p:nvPr/>
        </p:nvSpPr>
        <p:spPr>
          <a:xfrm>
            <a:off x="1139654" y="170270"/>
            <a:ext cx="3286812" cy="52197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揭开</a:t>
            </a:r>
            <a:r>
              <a:rPr lang="en-US" altLang="zh-CN" sz="2800" b="1" dirty="0">
                <a:solidFill>
                  <a:srgbClr val="005DA2"/>
                </a:solidFill>
                <a:latin typeface="微软雅黑" panose="020B0503020204020204" pitchFamily="34" charset="-122"/>
                <a:ea typeface="微软雅黑" panose="020B0503020204020204" pitchFamily="34" charset="-122"/>
              </a:rPr>
              <a:t>VR</a:t>
            </a:r>
            <a:r>
              <a:rPr lang="zh-CN" altLang="en-US" sz="2800" b="1" dirty="0">
                <a:solidFill>
                  <a:srgbClr val="005DA2"/>
                </a:solidFill>
                <a:latin typeface="微软雅黑" panose="020B0503020204020204" pitchFamily="34" charset="-122"/>
                <a:ea typeface="微软雅黑" panose="020B0503020204020204" pitchFamily="34" charset="-122"/>
              </a:rPr>
              <a:t>神秘面纱</a:t>
            </a:r>
          </a:p>
        </p:txBody>
      </p:sp>
      <p:sp>
        <p:nvSpPr>
          <p:cNvPr id="18" name="五边形 17"/>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3"/>
          <p:cNvSpPr>
            <a:spLocks noChangeArrowheads="1"/>
          </p:cNvSpPr>
          <p:nvPr/>
        </p:nvSpPr>
        <p:spPr bwMode="auto">
          <a:xfrm>
            <a:off x="926110" y="2335907"/>
            <a:ext cx="10422260" cy="3542159"/>
          </a:xfrm>
          <a:prstGeom prst="rect">
            <a:avLst/>
          </a:prstGeom>
          <a:solidFill>
            <a:srgbClr val="595959">
              <a:alpha val="78000"/>
            </a:srgbClr>
          </a:solidFill>
          <a:ln w="12700" cmpd="sng">
            <a:solidFill>
              <a:schemeClr val="bg1"/>
            </a:solidFill>
            <a:miter lim="800000"/>
          </a:ln>
        </p:spPr>
        <p:txBody>
          <a:bodyPr anchor="ctr"/>
          <a:lstStyle>
            <a:lvl1pPr eaLnBrk="0" hangingPunct="0">
              <a:defRPr>
                <a:solidFill>
                  <a:schemeClr val="tx1"/>
                </a:solidFill>
                <a:latin typeface="Arial" panose="020B0604020202090204" pitchFamily="34" charset="0"/>
                <a:ea typeface="宋体" charset="-122"/>
              </a:defRPr>
            </a:lvl1pPr>
            <a:lvl2pPr marL="742950" indent="-285750" eaLnBrk="0" hangingPunct="0">
              <a:defRPr>
                <a:solidFill>
                  <a:schemeClr val="tx1"/>
                </a:solidFill>
                <a:latin typeface="Arial" panose="020B0604020202090204" pitchFamily="34" charset="0"/>
                <a:ea typeface="宋体" charset="-122"/>
              </a:defRPr>
            </a:lvl2pPr>
            <a:lvl3pPr marL="1143000" indent="-228600" eaLnBrk="0" hangingPunct="0">
              <a:defRPr>
                <a:solidFill>
                  <a:schemeClr val="tx1"/>
                </a:solidFill>
                <a:latin typeface="Arial" panose="020B0604020202090204" pitchFamily="34" charset="0"/>
                <a:ea typeface="宋体" charset="-122"/>
              </a:defRPr>
            </a:lvl3pPr>
            <a:lvl4pPr marL="1600200" indent="-228600" eaLnBrk="0" hangingPunct="0">
              <a:defRPr>
                <a:solidFill>
                  <a:schemeClr val="tx1"/>
                </a:solidFill>
                <a:latin typeface="Arial" panose="020B0604020202090204" pitchFamily="34" charset="0"/>
                <a:ea typeface="宋体" charset="-122"/>
              </a:defRPr>
            </a:lvl4pPr>
            <a:lvl5pPr marL="2057400" indent="-228600" eaLnBrk="0" hangingPunct="0">
              <a:defRPr>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charset="-122"/>
              </a:defRPr>
            </a:lvl9pPr>
          </a:lstStyle>
          <a:p>
            <a:pPr eaLnBrk="1" hangingPunct="1"/>
            <a:endParaRPr lang="zh-CN" altLang="en-US"/>
          </a:p>
        </p:txBody>
      </p:sp>
      <p:sp>
        <p:nvSpPr>
          <p:cNvPr id="7" name="AutoShape 3"/>
          <p:cNvSpPr>
            <a:spLocks noChangeArrowheads="1"/>
          </p:cNvSpPr>
          <p:nvPr/>
        </p:nvSpPr>
        <p:spPr bwMode="auto">
          <a:xfrm>
            <a:off x="1070033" y="2146388"/>
            <a:ext cx="10132018" cy="3587662"/>
          </a:xfrm>
          <a:prstGeom prst="rect">
            <a:avLst/>
          </a:prstGeom>
          <a:solidFill>
            <a:srgbClr val="005DA2"/>
          </a:solidFill>
          <a:ln w="12700" cmpd="sng">
            <a:solidFill>
              <a:schemeClr val="bg1"/>
            </a:solidFill>
            <a:miter lim="800000"/>
          </a:ln>
        </p:spPr>
        <p:txBody>
          <a:bodyPr wrap="none" anchor="ctr"/>
          <a:lstStyle>
            <a:lvl1pPr eaLnBrk="0" hangingPunct="0">
              <a:defRPr>
                <a:solidFill>
                  <a:schemeClr val="tx1"/>
                </a:solidFill>
                <a:latin typeface="Arial" panose="020B0604020202090204" pitchFamily="34" charset="0"/>
                <a:ea typeface="宋体" charset="-122"/>
              </a:defRPr>
            </a:lvl1pPr>
            <a:lvl2pPr marL="742950" indent="-285750" eaLnBrk="0" hangingPunct="0">
              <a:defRPr>
                <a:solidFill>
                  <a:schemeClr val="tx1"/>
                </a:solidFill>
                <a:latin typeface="Arial" panose="020B0604020202090204" pitchFamily="34" charset="0"/>
                <a:ea typeface="宋体" charset="-122"/>
              </a:defRPr>
            </a:lvl2pPr>
            <a:lvl3pPr marL="1143000" indent="-228600" eaLnBrk="0" hangingPunct="0">
              <a:defRPr>
                <a:solidFill>
                  <a:schemeClr val="tx1"/>
                </a:solidFill>
                <a:latin typeface="Arial" panose="020B0604020202090204" pitchFamily="34" charset="0"/>
                <a:ea typeface="宋体" charset="-122"/>
              </a:defRPr>
            </a:lvl3pPr>
            <a:lvl4pPr marL="1600200" indent="-228600" eaLnBrk="0" hangingPunct="0">
              <a:defRPr>
                <a:solidFill>
                  <a:schemeClr val="tx1"/>
                </a:solidFill>
                <a:latin typeface="Arial" panose="020B0604020202090204" pitchFamily="34" charset="0"/>
                <a:ea typeface="宋体" charset="-122"/>
              </a:defRPr>
            </a:lvl4pPr>
            <a:lvl5pPr marL="2057400" indent="-228600" eaLnBrk="0" hangingPunct="0">
              <a:defRPr>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charset="-122"/>
              </a:defRPr>
            </a:lvl9pPr>
          </a:lstStyle>
          <a:p>
            <a:pPr algn="ctr"/>
            <a:endParaRPr lang="zh-CN" altLang="en-US" sz="2000">
              <a:solidFill>
                <a:schemeClr val="tx2"/>
              </a:solidFill>
              <a:ea typeface="微软雅黑" panose="020B0503020204020204" pitchFamily="34" charset="-122"/>
            </a:endParaRPr>
          </a:p>
        </p:txBody>
      </p:sp>
      <p:sp>
        <p:nvSpPr>
          <p:cNvPr id="21" name="TextBox 10"/>
          <p:cNvSpPr txBox="1"/>
          <p:nvPr/>
        </p:nvSpPr>
        <p:spPr>
          <a:xfrm>
            <a:off x="1773019" y="2650445"/>
            <a:ext cx="8927701" cy="2168525"/>
          </a:xfrm>
          <a:prstGeom prst="rect">
            <a:avLst/>
          </a:prstGeom>
          <a:noFill/>
        </p:spPr>
        <p:txBody>
          <a:bodyPr wrap="square" lIns="91472" tIns="45736" rIns="91472" bIns="45736" rtlCol="0">
            <a:spAutoFit/>
          </a:bodyPr>
          <a:lstStyle/>
          <a:p>
            <a:pPr>
              <a:lnSpc>
                <a:spcPct val="150000"/>
              </a:lnSpc>
            </a:pPr>
            <a:r>
              <a:rPr sz="1800">
                <a:solidFill>
                  <a:schemeClr val="bg1"/>
                </a:solidFill>
                <a:latin typeface="微软雅黑" panose="020B0503020204020204" pitchFamily="34" charset="-122"/>
                <a:ea typeface="微软雅黑" panose="020B0503020204020204" pitchFamily="34" charset="-122"/>
              </a:rPr>
              <a:t>VR（Virtual Reality）是利用电脑模拟产生一个三维空间的虚拟世界，提供用户关于视觉等感官的模拟，让用户感觉仿佛身历其境，可以及时、没有限制地观察三维空间内的事物。用户进行位置移动时，电脑可以立即进行复杂的运算，将精确的三维世界视频传回产生临场感。—— 维基百科</a:t>
            </a:r>
          </a:p>
          <a:p>
            <a:pPr>
              <a:lnSpc>
                <a:spcPct val="150000"/>
              </a:lnSpc>
            </a:pP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85788" y="157163"/>
            <a:ext cx="184731" cy="461665"/>
          </a:xfrm>
          <a:prstGeom prst="rect">
            <a:avLst/>
          </a:prstGeom>
          <a:noFill/>
        </p:spPr>
        <p:txBody>
          <a:bodyPr wrap="none" rtlCol="0">
            <a:spAutoFit/>
          </a:bodyPr>
          <a:lstStyle/>
          <a:p>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Top)">
                                      <p:cBhvr>
                                        <p:cTn id="7" dur="500"/>
                                        <p:tgtEl>
                                          <p:spTgt spid="7"/>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lide(fromBottom)">
                                      <p:cBhvr>
                                        <p:cTn id="10" dur="500"/>
                                        <p:tgtEl>
                                          <p:spTgt spid="2"/>
                                        </p:tgtEl>
                                      </p:cBhvr>
                                    </p:animEffect>
                                  </p:childTnLst>
                                </p:cTn>
                              </p:par>
                            </p:childTnLst>
                          </p:cTn>
                        </p:par>
                        <p:par>
                          <p:cTn id="11" fill="hold">
                            <p:stCondLst>
                              <p:cond delay="500"/>
                            </p:stCondLst>
                            <p:childTnLst>
                              <p:par>
                                <p:cTn id="12" presetID="22" presetClass="entr" presetSubtype="8" fill="hold" grpId="0" nodeType="afterEffect">
                                  <p:stCondLst>
                                    <p:cond delay="0"/>
                                  </p:stCondLst>
                                  <p:iterate type="lt">
                                    <p:tmPct val="30000"/>
                                  </p:iterate>
                                  <p:childTnLst>
                                    <p:set>
                                      <p:cBhvr>
                                        <p:cTn id="13" dur="1" fill="hold">
                                          <p:stCondLst>
                                            <p:cond delay="0"/>
                                          </p:stCondLst>
                                        </p:cTn>
                                        <p:tgtEl>
                                          <p:spTgt spid="21"/>
                                        </p:tgtEl>
                                        <p:attrNameLst>
                                          <p:attrName>style.visibility</p:attrName>
                                        </p:attrNameLst>
                                      </p:cBhvr>
                                      <p:to>
                                        <p:strVal val="visible"/>
                                      </p:to>
                                    </p:set>
                                    <p:animEffect transition="in" filter="wipe(left)">
                                      <p:cBhvr>
                                        <p:cTn id="14" dur="100"/>
                                        <p:tgtEl>
                                          <p:spTgt spid="21"/>
                                        </p:tgtEl>
                                      </p:cBhvr>
                                    </p:animEffect>
                                  </p:childTnLst>
                                </p:cTn>
                              </p:par>
                              <p:par>
                                <p:cTn id="15" presetID="36" presetClass="emph" presetSubtype="0" fill="hold" grpId="1" nodeType="withEffect">
                                  <p:stCondLst>
                                    <p:cond delay="0"/>
                                  </p:stCondLst>
                                  <p:iterate type="lt">
                                    <p:tmPct val="30000"/>
                                  </p:iterate>
                                  <p:childTnLst>
                                    <p:animScale>
                                      <p:cBhvr>
                                        <p:cTn id="16" dur="50" autoRev="1" fill="hold">
                                          <p:stCondLst>
                                            <p:cond delay="0"/>
                                          </p:stCondLst>
                                        </p:cTn>
                                        <p:tgtEl>
                                          <p:spTgt spid="21"/>
                                        </p:tgtEl>
                                      </p:cBhvr>
                                      <p:to x="80000" y="100000"/>
                                    </p:animScale>
                                    <p:anim by="(#ppt_w*0.10)" calcmode="lin" valueType="num">
                                      <p:cBhvr>
                                        <p:cTn id="17" dur="50" autoRev="1" fill="hold">
                                          <p:stCondLst>
                                            <p:cond delay="0"/>
                                          </p:stCondLst>
                                        </p:cTn>
                                        <p:tgtEl>
                                          <p:spTgt spid="21"/>
                                        </p:tgtEl>
                                        <p:attrNameLst>
                                          <p:attrName>ppt_x</p:attrName>
                                        </p:attrNameLst>
                                      </p:cBhvr>
                                    </p:anim>
                                    <p:anim by="(-#ppt_w*0.10)" calcmode="lin" valueType="num">
                                      <p:cBhvr>
                                        <p:cTn id="18" dur="50" autoRev="1" fill="hold">
                                          <p:stCondLst>
                                            <p:cond delay="0"/>
                                          </p:stCondLst>
                                        </p:cTn>
                                        <p:tgtEl>
                                          <p:spTgt spid="21"/>
                                        </p:tgtEl>
                                        <p:attrNameLst>
                                          <p:attrName>ppt_y</p:attrName>
                                        </p:attrNameLst>
                                      </p:cBhvr>
                                    </p:anim>
                                    <p:animRot by="-480000">
                                      <p:cBhvr>
                                        <p:cTn id="19" dur="50" autoRev="1" fill="hold">
                                          <p:stCondLst>
                                            <p:cond delay="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autoUpdateAnimBg="0"/>
      <p:bldP spid="7" grpId="0" bldLvl="0" animBg="1" autoUpdateAnimBg="0"/>
      <p:bldP spid="21" grpId="0"/>
      <p:bldP spid="21" grpId="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文本框 2"/>
          <p:cNvSpPr txBox="1"/>
          <p:nvPr/>
        </p:nvSpPr>
        <p:spPr>
          <a:xfrm>
            <a:off x="1139654" y="170270"/>
            <a:ext cx="3286812" cy="52197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揭开</a:t>
            </a:r>
            <a:r>
              <a:rPr lang="en-US" altLang="zh-CN" sz="2800" b="1" dirty="0">
                <a:solidFill>
                  <a:srgbClr val="005DA2"/>
                </a:solidFill>
                <a:latin typeface="微软雅黑" panose="020B0503020204020204" pitchFamily="34" charset="-122"/>
                <a:ea typeface="微软雅黑" panose="020B0503020204020204" pitchFamily="34" charset="-122"/>
              </a:rPr>
              <a:t>VR</a:t>
            </a:r>
            <a:r>
              <a:rPr lang="zh-CN" altLang="en-US" sz="2800" b="1" dirty="0">
                <a:solidFill>
                  <a:srgbClr val="005DA2"/>
                </a:solidFill>
                <a:latin typeface="微软雅黑" panose="020B0503020204020204" pitchFamily="34" charset="-122"/>
                <a:ea typeface="微软雅黑" panose="020B0503020204020204" pitchFamily="34" charset="-122"/>
              </a:rPr>
              <a:t>神秘面纱</a:t>
            </a:r>
          </a:p>
        </p:txBody>
      </p:sp>
      <p:sp>
        <p:nvSpPr>
          <p:cNvPr id="18" name="五边形 17"/>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image-17"/>
          <p:cNvPicPr>
            <a:picLocks noChangeAspect="1"/>
          </p:cNvPicPr>
          <p:nvPr/>
        </p:nvPicPr>
        <p:blipFill>
          <a:blip r:embed="rId3"/>
          <a:stretch>
            <a:fillRect/>
          </a:stretch>
        </p:blipFill>
        <p:spPr>
          <a:xfrm>
            <a:off x="68580" y="919480"/>
            <a:ext cx="4156075" cy="2395855"/>
          </a:xfrm>
          <a:prstGeom prst="rect">
            <a:avLst/>
          </a:prstGeom>
        </p:spPr>
      </p:pic>
      <p:pic>
        <p:nvPicPr>
          <p:cNvPr id="9" name="图片 8" descr="20170709033043334"/>
          <p:cNvPicPr>
            <a:picLocks noChangeAspect="1"/>
          </p:cNvPicPr>
          <p:nvPr/>
        </p:nvPicPr>
        <p:blipFill>
          <a:blip r:embed="rId4"/>
          <a:stretch>
            <a:fillRect/>
          </a:stretch>
        </p:blipFill>
        <p:spPr>
          <a:xfrm>
            <a:off x="4346575" y="919480"/>
            <a:ext cx="4111625" cy="2395855"/>
          </a:xfrm>
          <a:prstGeom prst="rect">
            <a:avLst/>
          </a:prstGeom>
        </p:spPr>
      </p:pic>
      <p:pic>
        <p:nvPicPr>
          <p:cNvPr id="15" name="图片 14" descr="7202f2a2ad6be9c50260de6f8c683b49"/>
          <p:cNvPicPr>
            <a:picLocks noChangeAspect="1"/>
          </p:cNvPicPr>
          <p:nvPr/>
        </p:nvPicPr>
        <p:blipFill>
          <a:blip r:embed="rId5"/>
          <a:srcRect r="17684"/>
          <a:stretch>
            <a:fillRect/>
          </a:stretch>
        </p:blipFill>
        <p:spPr>
          <a:xfrm>
            <a:off x="5809368" y="3789834"/>
            <a:ext cx="4390294" cy="2530719"/>
          </a:xfrm>
          <a:prstGeom prst="rect">
            <a:avLst/>
          </a:prstGeom>
        </p:spPr>
      </p:pic>
      <p:pic>
        <p:nvPicPr>
          <p:cNvPr id="11" name="图片 10" descr="XHhf-fyarzzv3430645"/>
          <p:cNvPicPr>
            <a:picLocks noChangeAspect="1"/>
          </p:cNvPicPr>
          <p:nvPr/>
        </p:nvPicPr>
        <p:blipFill>
          <a:blip r:embed="rId6"/>
          <a:stretch>
            <a:fillRect/>
          </a:stretch>
        </p:blipFill>
        <p:spPr>
          <a:xfrm>
            <a:off x="68580" y="3141762"/>
            <a:ext cx="2354218" cy="3139573"/>
          </a:xfrm>
          <a:prstGeom prst="rect">
            <a:avLst/>
          </a:prstGeom>
        </p:spPr>
      </p:pic>
      <p:pic>
        <p:nvPicPr>
          <p:cNvPr id="12" name="图片 11" descr="1-160R2131630"/>
          <p:cNvPicPr>
            <a:picLocks noChangeAspect="1"/>
          </p:cNvPicPr>
          <p:nvPr/>
        </p:nvPicPr>
        <p:blipFill>
          <a:blip r:embed="rId7"/>
          <a:stretch>
            <a:fillRect/>
          </a:stretch>
        </p:blipFill>
        <p:spPr>
          <a:xfrm>
            <a:off x="8535670" y="919480"/>
            <a:ext cx="3581400" cy="2395855"/>
          </a:xfrm>
          <a:prstGeom prst="rect">
            <a:avLst/>
          </a:prstGeom>
        </p:spPr>
      </p:pic>
      <p:pic>
        <p:nvPicPr>
          <p:cNvPr id="14" name="图片 13" descr="v2-cb979d40d37369848965340fa3ecb8e3_1200x500"/>
          <p:cNvPicPr>
            <a:picLocks noChangeAspect="1"/>
          </p:cNvPicPr>
          <p:nvPr/>
        </p:nvPicPr>
        <p:blipFill rotWithShape="1">
          <a:blip r:embed="rId8"/>
          <a:srcRect l="53882" r="8502"/>
          <a:stretch/>
        </p:blipFill>
        <p:spPr>
          <a:xfrm>
            <a:off x="10343678" y="3761532"/>
            <a:ext cx="1649222" cy="2491501"/>
          </a:xfrm>
          <a:prstGeom prst="rect">
            <a:avLst/>
          </a:prstGeom>
        </p:spPr>
      </p:pic>
      <p:pic>
        <p:nvPicPr>
          <p:cNvPr id="2" name="图片 1"/>
          <p:cNvPicPr>
            <a:picLocks noChangeAspect="1"/>
          </p:cNvPicPr>
          <p:nvPr/>
        </p:nvPicPr>
        <p:blipFill rotWithShape="1">
          <a:blip r:embed="rId9">
            <a:extLst>
              <a:ext uri="{28A0092B-C50C-407E-A947-70E740481C1C}">
                <a14:useLocalDpi xmlns:a14="http://schemas.microsoft.com/office/drawing/2010/main" val="0"/>
              </a:ext>
            </a:extLst>
          </a:blip>
          <a:srcRect l="21185" t="-393" r="7786" b="393"/>
          <a:stretch/>
        </p:blipFill>
        <p:spPr>
          <a:xfrm>
            <a:off x="2611213" y="3789834"/>
            <a:ext cx="3009740" cy="2491501"/>
          </a:xfrm>
          <a:prstGeom prst="rect">
            <a:avLst/>
          </a:prstGeom>
        </p:spPr>
      </p:pic>
      <p:sp>
        <p:nvSpPr>
          <p:cNvPr id="13" name="矩形 12"/>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16" name="矩形 15"/>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框 2"/>
          <p:cNvSpPr txBox="1"/>
          <p:nvPr/>
        </p:nvSpPr>
        <p:spPr>
          <a:xfrm>
            <a:off x="1139654" y="170270"/>
            <a:ext cx="7331816" cy="954107"/>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头戴式显示器（</a:t>
            </a:r>
            <a:r>
              <a:rPr lang="en-US" altLang="zh-CN" sz="2800" b="1" dirty="0">
                <a:solidFill>
                  <a:srgbClr val="005DA2"/>
                </a:solidFill>
                <a:latin typeface="微软雅黑" panose="020B0503020204020204" pitchFamily="34" charset="-122"/>
                <a:ea typeface="微软雅黑" panose="020B0503020204020204" pitchFamily="34" charset="-122"/>
              </a:rPr>
              <a:t>Head-mounted Display</a:t>
            </a:r>
            <a:r>
              <a:rPr lang="zh-CN" altLang="en-US" sz="2800" b="1" dirty="0">
                <a:solidFill>
                  <a:srgbClr val="005DA2"/>
                </a:solidFill>
                <a:latin typeface="微软雅黑" panose="020B0503020204020204" pitchFamily="34" charset="-122"/>
                <a:ea typeface="微软雅黑" panose="020B0503020204020204" pitchFamily="34" charset="-122"/>
              </a:rPr>
              <a:t>）</a:t>
            </a:r>
          </a:p>
          <a:p>
            <a:pPr algn="ct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4" name="五边形 3"/>
          <p:cNvSpPr/>
          <p:nvPr/>
        </p:nvSpPr>
        <p:spPr>
          <a:xfrm>
            <a:off x="8590372" y="242278"/>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6" name="矩形 5"/>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7" name="圆角矩形 6"/>
          <p:cNvSpPr/>
          <p:nvPr/>
        </p:nvSpPr>
        <p:spPr>
          <a:xfrm>
            <a:off x="2704604" y="5017764"/>
            <a:ext cx="7792726" cy="857250"/>
          </a:xfrm>
          <a:prstGeom prst="roundRect">
            <a:avLst/>
          </a:prstGeom>
          <a:noFill/>
          <a:ln w="60325">
            <a:solidFill>
              <a:srgbClr val="005DA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圆角矩形 8"/>
          <p:cNvSpPr/>
          <p:nvPr/>
        </p:nvSpPr>
        <p:spPr>
          <a:xfrm>
            <a:off x="2704604" y="1665982"/>
            <a:ext cx="7792726" cy="857250"/>
          </a:xfrm>
          <a:prstGeom prst="roundRect">
            <a:avLst/>
          </a:prstGeom>
          <a:noFill/>
          <a:ln w="60325">
            <a:solidFill>
              <a:srgbClr val="005DA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0" name="Group 5"/>
          <p:cNvGrpSpPr/>
          <p:nvPr/>
        </p:nvGrpSpPr>
        <p:grpSpPr bwMode="auto">
          <a:xfrm>
            <a:off x="1857431" y="1413570"/>
            <a:ext cx="1237444" cy="1236662"/>
            <a:chOff x="802" y="845"/>
            <a:chExt cx="827" cy="826"/>
          </a:xfrm>
        </p:grpSpPr>
        <p:sp>
          <p:nvSpPr>
            <p:cNvPr id="11" name="Oval 6"/>
            <p:cNvSpPr>
              <a:spLocks noChangeArrowheads="1"/>
            </p:cNvSpPr>
            <p:nvPr/>
          </p:nvSpPr>
          <p:spPr bwMode="ltGray">
            <a:xfrm>
              <a:off x="802" y="845"/>
              <a:ext cx="827" cy="826"/>
            </a:xfrm>
            <a:prstGeom prst="ellipse">
              <a:avLst/>
            </a:prstGeom>
            <a:solidFill>
              <a:srgbClr val="F8F8F8"/>
            </a:solidFill>
            <a:ln w="38100">
              <a:solidFill>
                <a:srgbClr val="005DA2"/>
              </a:solidFill>
              <a:round/>
            </a:ln>
          </p:spPr>
          <p:txBody>
            <a:bodyPr wrap="none" anchor="ctr"/>
            <a:lstStyle/>
            <a:p>
              <a:endParaRPr lang="zh-CN" altLang="en-US">
                <a:latin typeface="Calibri" pitchFamily="34" charset="0"/>
                <a:cs typeface="Arial" panose="020B0604020202090204" pitchFamily="34" charset="0"/>
              </a:endParaRPr>
            </a:p>
          </p:txBody>
        </p:sp>
        <p:sp>
          <p:nvSpPr>
            <p:cNvPr id="12" name="Oval 7"/>
            <p:cNvSpPr>
              <a:spLocks noChangeArrowheads="1"/>
            </p:cNvSpPr>
            <p:nvPr/>
          </p:nvSpPr>
          <p:spPr bwMode="ltGray">
            <a:xfrm>
              <a:off x="836" y="879"/>
              <a:ext cx="758" cy="758"/>
            </a:xfrm>
            <a:prstGeom prst="ellipse">
              <a:avLst/>
            </a:prstGeom>
            <a:solidFill>
              <a:srgbClr val="FFFFFF"/>
            </a:solidFill>
            <a:ln w="38100">
              <a:solidFill>
                <a:srgbClr val="005DA2"/>
              </a:solidFill>
              <a:round/>
            </a:ln>
          </p:spPr>
          <p:txBody>
            <a:bodyPr wrap="none" anchor="ctr"/>
            <a:lstStyle/>
            <a:p>
              <a:endParaRPr lang="zh-CN" altLang="en-US">
                <a:latin typeface="Calibri" pitchFamily="34" charset="0"/>
                <a:cs typeface="Arial" panose="020B0604020202090204" pitchFamily="34" charset="0"/>
              </a:endParaRPr>
            </a:p>
          </p:txBody>
        </p:sp>
        <p:sp>
          <p:nvSpPr>
            <p:cNvPr id="13" name="Oval 8"/>
            <p:cNvSpPr>
              <a:spLocks noChangeArrowheads="1"/>
            </p:cNvSpPr>
            <p:nvPr/>
          </p:nvSpPr>
          <p:spPr bwMode="ltGray">
            <a:xfrm>
              <a:off x="870" y="915"/>
              <a:ext cx="690" cy="690"/>
            </a:xfrm>
            <a:prstGeom prst="ellipse">
              <a:avLst/>
            </a:prstGeom>
            <a:noFill/>
            <a:ln w="38100">
              <a:solidFill>
                <a:srgbClr val="005DA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panose="020B0604020202090204" pitchFamily="34" charset="0"/>
              </a:endParaRPr>
            </a:p>
          </p:txBody>
        </p:sp>
      </p:grpSp>
      <p:grpSp>
        <p:nvGrpSpPr>
          <p:cNvPr id="18" name="Group 19"/>
          <p:cNvGrpSpPr/>
          <p:nvPr/>
        </p:nvGrpSpPr>
        <p:grpSpPr bwMode="auto">
          <a:xfrm>
            <a:off x="1847912" y="4857427"/>
            <a:ext cx="1237444" cy="1236663"/>
            <a:chOff x="802" y="845"/>
            <a:chExt cx="827" cy="826"/>
          </a:xfrm>
        </p:grpSpPr>
        <p:sp>
          <p:nvSpPr>
            <p:cNvPr id="19" name="Oval 20"/>
            <p:cNvSpPr>
              <a:spLocks noChangeArrowheads="1"/>
            </p:cNvSpPr>
            <p:nvPr/>
          </p:nvSpPr>
          <p:spPr bwMode="ltGray">
            <a:xfrm>
              <a:off x="802" y="845"/>
              <a:ext cx="827" cy="826"/>
            </a:xfrm>
            <a:prstGeom prst="ellipse">
              <a:avLst/>
            </a:prstGeom>
            <a:solidFill>
              <a:srgbClr val="F8F8F8"/>
            </a:solidFill>
            <a:ln w="38100">
              <a:solidFill>
                <a:srgbClr val="005DA2"/>
              </a:solidFill>
              <a:round/>
            </a:ln>
          </p:spPr>
          <p:txBody>
            <a:bodyPr wrap="none" anchor="ctr"/>
            <a:lstStyle/>
            <a:p>
              <a:endParaRPr lang="zh-CN" altLang="en-US">
                <a:latin typeface="Calibri" pitchFamily="34" charset="0"/>
                <a:cs typeface="Arial" panose="020B0604020202090204" pitchFamily="34" charset="0"/>
              </a:endParaRPr>
            </a:p>
          </p:txBody>
        </p:sp>
        <p:sp>
          <p:nvSpPr>
            <p:cNvPr id="20" name="Oval 21"/>
            <p:cNvSpPr>
              <a:spLocks noChangeArrowheads="1"/>
            </p:cNvSpPr>
            <p:nvPr/>
          </p:nvSpPr>
          <p:spPr bwMode="ltGray">
            <a:xfrm>
              <a:off x="836" y="879"/>
              <a:ext cx="758" cy="758"/>
            </a:xfrm>
            <a:prstGeom prst="ellipse">
              <a:avLst/>
            </a:prstGeom>
            <a:noFill/>
            <a:ln w="38100">
              <a:solidFill>
                <a:srgbClr val="005DA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panose="020B0604020202090204" pitchFamily="34" charset="0"/>
              </a:endParaRPr>
            </a:p>
          </p:txBody>
        </p:sp>
        <p:sp>
          <p:nvSpPr>
            <p:cNvPr id="21" name="Oval 22"/>
            <p:cNvSpPr>
              <a:spLocks noChangeArrowheads="1"/>
            </p:cNvSpPr>
            <p:nvPr/>
          </p:nvSpPr>
          <p:spPr bwMode="ltGray">
            <a:xfrm>
              <a:off x="870" y="915"/>
              <a:ext cx="690" cy="690"/>
            </a:xfrm>
            <a:prstGeom prst="ellipse">
              <a:avLst/>
            </a:prstGeom>
            <a:noFill/>
            <a:ln w="38100">
              <a:solidFill>
                <a:srgbClr val="005DA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panose="020B0604020202090204" pitchFamily="34" charset="0"/>
              </a:endParaRPr>
            </a:p>
          </p:txBody>
        </p:sp>
      </p:grpSp>
      <p:sp>
        <p:nvSpPr>
          <p:cNvPr id="22" name="TextBox 69"/>
          <p:cNvSpPr txBox="1"/>
          <p:nvPr/>
        </p:nvSpPr>
        <p:spPr>
          <a:xfrm>
            <a:off x="1869977" y="1833189"/>
            <a:ext cx="1213647" cy="400110"/>
          </a:xfrm>
          <a:prstGeom prst="rect">
            <a:avLst/>
          </a:prstGeom>
          <a:noFill/>
        </p:spPr>
        <p:txBody>
          <a:bodyPr>
            <a:spAutoFit/>
          </a:bodyPr>
          <a:lstStyle/>
          <a:p>
            <a:pPr algn="ctr">
              <a:defRPr/>
            </a:pPr>
            <a:r>
              <a:rPr lang="zh-CN" altLang="en-US" sz="2000" b="1" dirty="0">
                <a:latin typeface="Microsoft YaHei" charset="0"/>
                <a:ea typeface="Microsoft YaHei" charset="0"/>
                <a:cs typeface="Microsoft YaHei" charset="0"/>
              </a:rPr>
              <a:t>滑配式</a:t>
            </a:r>
            <a:endParaRPr lang="zh-CN" altLang="en-US" sz="2000" b="1" dirty="0">
              <a:solidFill>
                <a:schemeClr val="tx1">
                  <a:lumMod val="85000"/>
                  <a:lumOff val="15000"/>
                </a:schemeClr>
              </a:solidFill>
              <a:latin typeface="Microsoft YaHei" charset="0"/>
              <a:ea typeface="Microsoft YaHei" charset="0"/>
              <a:cs typeface="Microsoft YaHei" charset="0"/>
            </a:endParaRPr>
          </a:p>
        </p:txBody>
      </p:sp>
      <p:sp>
        <p:nvSpPr>
          <p:cNvPr id="24" name="TextBox 71"/>
          <p:cNvSpPr txBox="1"/>
          <p:nvPr/>
        </p:nvSpPr>
        <p:spPr>
          <a:xfrm>
            <a:off x="1972866" y="5298804"/>
            <a:ext cx="1142256" cy="400110"/>
          </a:xfrm>
          <a:prstGeom prst="rect">
            <a:avLst/>
          </a:prstGeom>
          <a:noFill/>
        </p:spPr>
        <p:txBody>
          <a:bodyPr>
            <a:spAutoFit/>
          </a:bodyPr>
          <a:lstStyle/>
          <a:p>
            <a:pPr>
              <a:defRPr/>
            </a:pPr>
            <a:r>
              <a:rPr lang="zh-CN" altLang="en-US" sz="2000" b="1">
                <a:solidFill>
                  <a:schemeClr val="tx1">
                    <a:lumMod val="85000"/>
                    <a:lumOff val="15000"/>
                  </a:schemeClr>
                </a:solidFill>
                <a:latin typeface="微软雅黑" panose="020B0503020204020204" pitchFamily="34" charset="-122"/>
                <a:ea typeface="微软雅黑" panose="020B0503020204020204" pitchFamily="34" charset="-122"/>
              </a:rPr>
              <a:t>整合式</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5" name="TextBox 73"/>
          <p:cNvSpPr txBox="1"/>
          <p:nvPr/>
        </p:nvSpPr>
        <p:spPr>
          <a:xfrm>
            <a:off x="3187258" y="1688342"/>
            <a:ext cx="7143862" cy="812530"/>
          </a:xfrm>
          <a:prstGeom prst="rect">
            <a:avLst/>
          </a:prstGeom>
          <a:noFill/>
        </p:spPr>
        <p:txBody>
          <a:bodyPr>
            <a:spAutoFit/>
          </a:bodyPr>
          <a:lstStyle/>
          <a:p>
            <a:pPr>
              <a:lnSpc>
                <a:spcPct val="130000"/>
              </a:lnSpc>
            </a:pPr>
            <a:r>
              <a:rPr lang="zh-CN" altLang="en-US" sz="1800" dirty="0"/>
              <a:t>与智能手机相连接，将 </a:t>
            </a:r>
            <a:r>
              <a:rPr lang="en-US" altLang="zh-CN" sz="1800" dirty="0"/>
              <a:t>2D </a:t>
            </a:r>
            <a:r>
              <a:rPr lang="zh-CN" altLang="en-US" sz="1800" dirty="0"/>
              <a:t>显示变成 </a:t>
            </a:r>
            <a:r>
              <a:rPr lang="en-US" altLang="zh-CN" sz="1800" dirty="0"/>
              <a:t>3D VR </a:t>
            </a:r>
            <a:r>
              <a:rPr lang="zh-CN" altLang="en-US" sz="1800" dirty="0"/>
              <a:t>显示。滑配式 </a:t>
            </a:r>
            <a:r>
              <a:rPr lang="en-US" altLang="zh-CN" sz="1800" dirty="0"/>
              <a:t>HMD </a:t>
            </a:r>
            <a:r>
              <a:rPr lang="zh-CN" altLang="en-US" sz="1800" dirty="0"/>
              <a:t>设备强烈依赖于主机系统（智能手机），后者是提供 </a:t>
            </a:r>
            <a:r>
              <a:rPr lang="en-US" altLang="zh-CN" sz="1800" dirty="0"/>
              <a:t>VR </a:t>
            </a:r>
            <a:r>
              <a:rPr lang="zh-CN" altLang="en-US" sz="1800" dirty="0"/>
              <a:t>效果的必备部分</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 name="TextBox 75"/>
          <p:cNvSpPr txBox="1">
            <a:spLocks noChangeArrowheads="1"/>
          </p:cNvSpPr>
          <p:nvPr/>
        </p:nvSpPr>
        <p:spPr bwMode="auto">
          <a:xfrm>
            <a:off x="3075837" y="5076502"/>
            <a:ext cx="7411974"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90204" pitchFamily="34" charset="0"/>
                <a:ea typeface="宋体" charset="-122"/>
              </a:defRPr>
            </a:lvl1pPr>
            <a:lvl2pPr marL="742950" indent="-285750" eaLnBrk="0" hangingPunct="0">
              <a:defRPr>
                <a:solidFill>
                  <a:schemeClr val="tx1"/>
                </a:solidFill>
                <a:latin typeface="Arial" panose="020B0604020202090204" pitchFamily="34" charset="0"/>
                <a:ea typeface="宋体" charset="-122"/>
              </a:defRPr>
            </a:lvl2pPr>
            <a:lvl3pPr marL="1143000" indent="-228600" eaLnBrk="0" hangingPunct="0">
              <a:defRPr>
                <a:solidFill>
                  <a:schemeClr val="tx1"/>
                </a:solidFill>
                <a:latin typeface="Arial" panose="020B0604020202090204" pitchFamily="34" charset="0"/>
                <a:ea typeface="宋体" charset="-122"/>
              </a:defRPr>
            </a:lvl3pPr>
            <a:lvl4pPr marL="1600200" indent="-228600" eaLnBrk="0" hangingPunct="0">
              <a:defRPr>
                <a:solidFill>
                  <a:schemeClr val="tx1"/>
                </a:solidFill>
                <a:latin typeface="Arial" panose="020B0604020202090204" pitchFamily="34" charset="0"/>
                <a:ea typeface="宋体" charset="-122"/>
              </a:defRPr>
            </a:lvl4pPr>
            <a:lvl5pPr marL="2057400" indent="-228600" eaLnBrk="0" hangingPunct="0">
              <a:defRPr>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charset="-122"/>
              </a:defRPr>
            </a:lvl9pPr>
          </a:lstStyle>
          <a:p>
            <a:pPr>
              <a:lnSpc>
                <a:spcPct val="130000"/>
              </a:lnSpc>
            </a:pPr>
            <a:r>
              <a:rPr lang="zh-CN" altLang="en-US" sz="1800" dirty="0"/>
              <a:t>整合式 </a:t>
            </a:r>
            <a:r>
              <a:rPr lang="en-US" altLang="zh-CN" sz="1800" dirty="0"/>
              <a:t>HMD </a:t>
            </a:r>
            <a:r>
              <a:rPr lang="zh-CN" altLang="en-US" sz="1800" dirty="0"/>
              <a:t>设备拥有强大的计算能力和追踪系统。作为一款独立的计算设备，整合式 </a:t>
            </a:r>
            <a:r>
              <a:rPr lang="en-US" altLang="zh-CN" sz="1800" dirty="0"/>
              <a:t>HMD </a:t>
            </a:r>
            <a:r>
              <a:rPr lang="zh-CN" altLang="en-US" sz="1800" dirty="0"/>
              <a:t>设备将配备一整套零部件。</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2712944" y="3302099"/>
            <a:ext cx="7792726" cy="857250"/>
          </a:xfrm>
          <a:prstGeom prst="roundRect">
            <a:avLst/>
          </a:prstGeom>
          <a:noFill/>
          <a:ln w="60325">
            <a:solidFill>
              <a:srgbClr val="005DA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nvGrpSpPr>
          <p:cNvPr id="31" name="Group 19"/>
          <p:cNvGrpSpPr/>
          <p:nvPr/>
        </p:nvGrpSpPr>
        <p:grpSpPr bwMode="auto">
          <a:xfrm>
            <a:off x="1856252" y="3141762"/>
            <a:ext cx="1237444" cy="1236663"/>
            <a:chOff x="802" y="845"/>
            <a:chExt cx="827" cy="826"/>
          </a:xfrm>
        </p:grpSpPr>
        <p:sp>
          <p:nvSpPr>
            <p:cNvPr id="32" name="Oval 20"/>
            <p:cNvSpPr>
              <a:spLocks noChangeArrowheads="1"/>
            </p:cNvSpPr>
            <p:nvPr/>
          </p:nvSpPr>
          <p:spPr bwMode="ltGray">
            <a:xfrm>
              <a:off x="802" y="845"/>
              <a:ext cx="827" cy="826"/>
            </a:xfrm>
            <a:prstGeom prst="ellipse">
              <a:avLst/>
            </a:prstGeom>
            <a:solidFill>
              <a:srgbClr val="F8F8F8"/>
            </a:solidFill>
            <a:ln w="38100">
              <a:solidFill>
                <a:srgbClr val="005DA2"/>
              </a:solidFill>
              <a:round/>
            </a:ln>
          </p:spPr>
          <p:txBody>
            <a:bodyPr wrap="none" anchor="ctr"/>
            <a:lstStyle/>
            <a:p>
              <a:endParaRPr lang="zh-CN" altLang="en-US">
                <a:latin typeface="Calibri" pitchFamily="34" charset="0"/>
                <a:cs typeface="Arial" panose="020B0604020202090204" pitchFamily="34" charset="0"/>
              </a:endParaRPr>
            </a:p>
          </p:txBody>
        </p:sp>
        <p:sp>
          <p:nvSpPr>
            <p:cNvPr id="33" name="Oval 21"/>
            <p:cNvSpPr>
              <a:spLocks noChangeArrowheads="1"/>
            </p:cNvSpPr>
            <p:nvPr/>
          </p:nvSpPr>
          <p:spPr bwMode="ltGray">
            <a:xfrm>
              <a:off x="836" y="879"/>
              <a:ext cx="758" cy="758"/>
            </a:xfrm>
            <a:prstGeom prst="ellipse">
              <a:avLst/>
            </a:prstGeom>
            <a:noFill/>
            <a:ln w="38100">
              <a:solidFill>
                <a:srgbClr val="005DA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panose="020B0604020202090204" pitchFamily="34" charset="0"/>
              </a:endParaRPr>
            </a:p>
          </p:txBody>
        </p:sp>
        <p:sp>
          <p:nvSpPr>
            <p:cNvPr id="34" name="Oval 22"/>
            <p:cNvSpPr>
              <a:spLocks noChangeArrowheads="1"/>
            </p:cNvSpPr>
            <p:nvPr/>
          </p:nvSpPr>
          <p:spPr bwMode="ltGray">
            <a:xfrm>
              <a:off x="870" y="915"/>
              <a:ext cx="690" cy="690"/>
            </a:xfrm>
            <a:prstGeom prst="ellipse">
              <a:avLst/>
            </a:prstGeom>
            <a:noFill/>
            <a:ln w="38100">
              <a:solidFill>
                <a:srgbClr val="005DA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panose="020B0604020202090204" pitchFamily="34" charset="0"/>
              </a:endParaRPr>
            </a:p>
          </p:txBody>
        </p:sp>
      </p:grpSp>
      <p:sp>
        <p:nvSpPr>
          <p:cNvPr id="35" name="TextBox 71"/>
          <p:cNvSpPr txBox="1"/>
          <p:nvPr/>
        </p:nvSpPr>
        <p:spPr>
          <a:xfrm>
            <a:off x="1972866" y="3573817"/>
            <a:ext cx="1142256" cy="400110"/>
          </a:xfrm>
          <a:prstGeom prst="rect">
            <a:avLst/>
          </a:prstGeom>
          <a:noFill/>
        </p:spPr>
        <p:txBody>
          <a:bodyPr>
            <a:spAutoFit/>
          </a:bodyPr>
          <a:lstStyle/>
          <a:p>
            <a:pPr>
              <a:defRPr/>
            </a:pPr>
            <a:r>
              <a:rPr lang="zh-CN" altLang="en-US" sz="2000" b="1" dirty="0">
                <a:latin typeface="Microsoft YaHei" charset="0"/>
                <a:ea typeface="Microsoft YaHei" charset="0"/>
                <a:cs typeface="Microsoft YaHei" charset="0"/>
              </a:rPr>
              <a:t>分离式</a:t>
            </a:r>
            <a:endParaRPr lang="zh-CN" altLang="en-US" sz="2000" b="1" dirty="0">
              <a:solidFill>
                <a:schemeClr val="tx1">
                  <a:lumMod val="85000"/>
                  <a:lumOff val="15000"/>
                </a:schemeClr>
              </a:solidFill>
              <a:latin typeface="Microsoft YaHei" charset="0"/>
              <a:ea typeface="Microsoft YaHei" charset="0"/>
              <a:cs typeface="Microsoft YaHei" charset="0"/>
            </a:endParaRPr>
          </a:p>
        </p:txBody>
      </p:sp>
      <p:sp>
        <p:nvSpPr>
          <p:cNvPr id="36" name="TextBox 75"/>
          <p:cNvSpPr txBox="1">
            <a:spLocks noChangeArrowheads="1"/>
          </p:cNvSpPr>
          <p:nvPr/>
        </p:nvSpPr>
        <p:spPr bwMode="auto">
          <a:xfrm>
            <a:off x="3085356" y="3361294"/>
            <a:ext cx="7411974"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90204" pitchFamily="34" charset="0"/>
                <a:ea typeface="宋体" charset="-122"/>
              </a:defRPr>
            </a:lvl1pPr>
            <a:lvl2pPr marL="742950" indent="-285750" eaLnBrk="0" hangingPunct="0">
              <a:defRPr>
                <a:solidFill>
                  <a:schemeClr val="tx1"/>
                </a:solidFill>
                <a:latin typeface="Arial" panose="020B0604020202090204" pitchFamily="34" charset="0"/>
                <a:ea typeface="宋体" charset="-122"/>
              </a:defRPr>
            </a:lvl2pPr>
            <a:lvl3pPr marL="1143000" indent="-228600" eaLnBrk="0" hangingPunct="0">
              <a:defRPr>
                <a:solidFill>
                  <a:schemeClr val="tx1"/>
                </a:solidFill>
                <a:latin typeface="Arial" panose="020B0604020202090204" pitchFamily="34" charset="0"/>
                <a:ea typeface="宋体" charset="-122"/>
              </a:defRPr>
            </a:lvl3pPr>
            <a:lvl4pPr marL="1600200" indent="-228600" eaLnBrk="0" hangingPunct="0">
              <a:defRPr>
                <a:solidFill>
                  <a:schemeClr val="tx1"/>
                </a:solidFill>
                <a:latin typeface="Arial" panose="020B0604020202090204" pitchFamily="34" charset="0"/>
                <a:ea typeface="宋体" charset="-122"/>
              </a:defRPr>
            </a:lvl4pPr>
            <a:lvl5pPr marL="2057400" indent="-228600" eaLnBrk="0" hangingPunct="0">
              <a:defRPr>
                <a:solidFill>
                  <a:schemeClr val="tx1"/>
                </a:solidFill>
                <a:latin typeface="Arial" panose="020B0604020202090204" pitchFamily="34" charset="0"/>
                <a:ea typeface="宋体"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charset="-122"/>
              </a:defRPr>
            </a:lvl9pPr>
          </a:lstStyle>
          <a:p>
            <a:pPr>
              <a:lnSpc>
                <a:spcPct val="130000"/>
              </a:lnSpc>
            </a:pPr>
            <a:r>
              <a:rPr lang="zh-CN" altLang="en-US" sz="1800" dirty="0"/>
              <a:t>分离式 </a:t>
            </a:r>
            <a:r>
              <a:rPr lang="en-US" altLang="zh-CN" sz="1800" dirty="0"/>
              <a:t>HMD </a:t>
            </a:r>
            <a:r>
              <a:rPr lang="zh-CN" altLang="en-US" sz="1800" dirty="0"/>
              <a:t>设备拥有自己的显示屏，也可能配备自己的处理器（提供简单计算能力</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3018463"/>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
          <p:cNvSpPr/>
          <p:nvPr/>
        </p:nvSpPr>
        <p:spPr>
          <a:xfrm>
            <a:off x="3548035" y="1339316"/>
            <a:ext cx="6361113" cy="1442791"/>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4" name="矩形 3"/>
          <p:cNvSpPr/>
          <p:nvPr/>
        </p:nvSpPr>
        <p:spPr>
          <a:xfrm>
            <a:off x="4379884" y="1125538"/>
            <a:ext cx="4686301" cy="46365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dirty="0">
                <a:latin typeface="微软雅黑" panose="020B0503020204020204" pitchFamily="34" charset="-122"/>
                <a:ea typeface="微软雅黑" panose="020B0503020204020204" pitchFamily="34" charset="-122"/>
              </a:rPr>
              <a:t>沉浸性</a:t>
            </a:r>
          </a:p>
        </p:txBody>
      </p:sp>
      <p:sp>
        <p:nvSpPr>
          <p:cNvPr id="5" name="六边形 4"/>
          <p:cNvSpPr/>
          <p:nvPr/>
        </p:nvSpPr>
        <p:spPr>
          <a:xfrm>
            <a:off x="1062319" y="2926155"/>
            <a:ext cx="1587056" cy="1368469"/>
          </a:xfrm>
          <a:prstGeom prst="hexagon">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sz="3200" dirty="0">
                <a:latin typeface="微软雅黑" panose="020B0503020204020204" pitchFamily="34" charset="-122"/>
                <a:ea typeface="微软雅黑" panose="020B0503020204020204" pitchFamily="34" charset="-122"/>
              </a:rPr>
              <a:t>VR</a:t>
            </a:r>
          </a:p>
          <a:p>
            <a:pPr algn="ctr"/>
            <a:r>
              <a:rPr lang="zh-CN" altLang="en-US" sz="3200" dirty="0">
                <a:latin typeface="微软雅黑" panose="020B0503020204020204" pitchFamily="34" charset="-122"/>
                <a:ea typeface="微软雅黑" panose="020B0503020204020204" pitchFamily="34" charset="-122"/>
              </a:rPr>
              <a:t>特点</a:t>
            </a:r>
          </a:p>
        </p:txBody>
      </p:sp>
      <p:cxnSp>
        <p:nvCxnSpPr>
          <p:cNvPr id="6" name="直接箭头连接符 5"/>
          <p:cNvCxnSpPr>
            <a:stCxn id="5" idx="5"/>
          </p:cNvCxnSpPr>
          <p:nvPr/>
        </p:nvCxnSpPr>
        <p:spPr>
          <a:xfrm flipV="1">
            <a:off x="2307337" y="1989835"/>
            <a:ext cx="1240698" cy="936321"/>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 idx="0"/>
          </p:cNvCxnSpPr>
          <p:nvPr/>
        </p:nvCxnSpPr>
        <p:spPr>
          <a:xfrm>
            <a:off x="2649375" y="3610389"/>
            <a:ext cx="898660" cy="0"/>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5" idx="1"/>
          </p:cNvCxnSpPr>
          <p:nvPr/>
        </p:nvCxnSpPr>
        <p:spPr>
          <a:xfrm>
            <a:off x="2307337" y="4294624"/>
            <a:ext cx="1240698" cy="936321"/>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64058" y="1629711"/>
            <a:ext cx="6048673" cy="730885"/>
          </a:xfrm>
          <a:prstGeom prst="rect">
            <a:avLst/>
          </a:prstGeom>
          <a:noFill/>
        </p:spPr>
        <p:txBody>
          <a:bodyPr wrap="square" lIns="91472" tIns="45736" rIns="91472" bIns="45736" rtlCol="0">
            <a:spAutoFit/>
          </a:bodyPr>
          <a:lstStyle/>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沉浸性是虚拟现实技术最主要的特征，就是让用户成为并感受到自己是计算机系统所创造环境中的一部分</a:t>
            </a:r>
          </a:p>
        </p:txBody>
      </p:sp>
      <p:sp>
        <p:nvSpPr>
          <p:cNvPr id="11" name="矩形 10"/>
          <p:cNvSpPr/>
          <p:nvPr/>
        </p:nvSpPr>
        <p:spPr>
          <a:xfrm>
            <a:off x="3548035" y="3139934"/>
            <a:ext cx="6361113" cy="1442791"/>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12" name="矩形 11"/>
          <p:cNvSpPr/>
          <p:nvPr/>
        </p:nvSpPr>
        <p:spPr>
          <a:xfrm>
            <a:off x="4379884" y="2926155"/>
            <a:ext cx="4686301" cy="46365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a:latin typeface="微软雅黑" panose="020B0503020204020204" pitchFamily="34" charset="-122"/>
                <a:ea typeface="微软雅黑" panose="020B0503020204020204" pitchFamily="34" charset="-122"/>
              </a:rPr>
              <a:t>交互性</a:t>
            </a:r>
          </a:p>
        </p:txBody>
      </p:sp>
      <p:sp>
        <p:nvSpPr>
          <p:cNvPr id="13" name="TextBox 12"/>
          <p:cNvSpPr txBox="1"/>
          <p:nvPr/>
        </p:nvSpPr>
        <p:spPr>
          <a:xfrm>
            <a:off x="3772268" y="3507005"/>
            <a:ext cx="6048673" cy="730885"/>
          </a:xfrm>
          <a:prstGeom prst="rect">
            <a:avLst/>
          </a:prstGeom>
          <a:noFill/>
        </p:spPr>
        <p:txBody>
          <a:bodyPr wrap="square" lIns="91472" tIns="45736" rIns="91472" bIns="45736" rtlCol="0">
            <a:spAutoFit/>
          </a:bodyPr>
          <a:lstStyle/>
          <a:p>
            <a:pPr>
              <a:lnSpc>
                <a:spcPct val="130000"/>
              </a:lnSpc>
            </a:pPr>
            <a:r>
              <a:rPr lang="zh-CN" altLang="en-US" sz="1600">
                <a:solidFill>
                  <a:sysClr val="windowText" lastClr="000000"/>
                </a:solidFill>
                <a:latin typeface="微软雅黑" panose="020B0503020204020204" pitchFamily="34" charset="-122"/>
                <a:ea typeface="微软雅黑" panose="020B0503020204020204" pitchFamily="34" charset="-122"/>
              </a:rPr>
              <a:t>交互性是指用户对模拟环境内物体的可操作程度和从环境得到反馈的自然程度</a:t>
            </a:r>
          </a:p>
        </p:txBody>
      </p:sp>
      <p:sp>
        <p:nvSpPr>
          <p:cNvPr id="14" name="矩形 13"/>
          <p:cNvSpPr/>
          <p:nvPr/>
        </p:nvSpPr>
        <p:spPr>
          <a:xfrm>
            <a:off x="3548035" y="4940551"/>
            <a:ext cx="6361113" cy="1442791"/>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15" name="矩形 14"/>
          <p:cNvSpPr/>
          <p:nvPr/>
        </p:nvSpPr>
        <p:spPr>
          <a:xfrm>
            <a:off x="4379884" y="4726772"/>
            <a:ext cx="4686301" cy="46365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a:latin typeface="微软雅黑" panose="020B0503020204020204" pitchFamily="34" charset="-122"/>
                <a:ea typeface="微软雅黑" panose="020B0503020204020204" pitchFamily="34" charset="-122"/>
              </a:rPr>
              <a:t>真实性</a:t>
            </a:r>
          </a:p>
        </p:txBody>
      </p:sp>
      <p:sp>
        <p:nvSpPr>
          <p:cNvPr id="16" name="TextBox 15"/>
          <p:cNvSpPr txBox="1"/>
          <p:nvPr/>
        </p:nvSpPr>
        <p:spPr>
          <a:xfrm>
            <a:off x="3772268" y="5307622"/>
            <a:ext cx="6048673" cy="730885"/>
          </a:xfrm>
          <a:prstGeom prst="rect">
            <a:avLst/>
          </a:prstGeom>
          <a:noFill/>
        </p:spPr>
        <p:txBody>
          <a:bodyPr wrap="square" lIns="91472" tIns="45736" rIns="91472" bIns="45736" rtlCol="0">
            <a:spAutoFit/>
          </a:bodyPr>
          <a:lstStyle/>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包括虚拟世界中物体运动的真实性</a:t>
            </a:r>
            <a:r>
              <a:rPr lang="en-US" altLang="zh-CN" sz="1600" dirty="0">
                <a:solidFill>
                  <a:sysClr val="windowText" lastClr="000000"/>
                </a:solidFill>
                <a:latin typeface="微软雅黑" panose="020B0503020204020204" pitchFamily="34" charset="-122"/>
                <a:ea typeface="微软雅黑" panose="020B0503020204020204" pitchFamily="34" charset="-122"/>
              </a:rPr>
              <a:t>;视觉、听觉、触觉</a:t>
            </a:r>
            <a:r>
              <a:rPr lang="zh-CN" altLang="en-US" sz="1600" dirty="0">
                <a:solidFill>
                  <a:sysClr val="windowText" lastClr="000000"/>
                </a:solidFill>
                <a:latin typeface="微软雅黑" panose="020B0503020204020204" pitchFamily="34" charset="-122"/>
                <a:ea typeface="微软雅黑" panose="020B0503020204020204" pitchFamily="34" charset="-122"/>
              </a:rPr>
              <a:t>传递的真实性</a:t>
            </a:r>
            <a:endParaRPr lang="en-US" altLang="zh-CN" sz="1600" dirty="0">
              <a:solidFill>
                <a:sysClr val="windowText" lastClr="000000"/>
              </a:solidFill>
              <a:latin typeface="微软雅黑" panose="020B0503020204020204" pitchFamily="34" charset="-122"/>
              <a:ea typeface="微软雅黑" panose="020B0503020204020204" pitchFamily="34" charset="-122"/>
            </a:endParaRPr>
          </a:p>
        </p:txBody>
      </p:sp>
      <p:sp>
        <p:nvSpPr>
          <p:cNvPr id="17" name="文本框 2"/>
          <p:cNvSpPr txBox="1"/>
          <p:nvPr/>
        </p:nvSpPr>
        <p:spPr>
          <a:xfrm>
            <a:off x="1139654" y="170270"/>
            <a:ext cx="3286812" cy="52197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揭开</a:t>
            </a:r>
            <a:r>
              <a:rPr lang="en-US" altLang="zh-CN" sz="2800" b="1" dirty="0">
                <a:solidFill>
                  <a:srgbClr val="005DA2"/>
                </a:solidFill>
                <a:latin typeface="微软雅黑" panose="020B0503020204020204" pitchFamily="34" charset="-122"/>
                <a:ea typeface="微软雅黑" panose="020B0503020204020204" pitchFamily="34" charset="-122"/>
              </a:rPr>
              <a:t>VR</a:t>
            </a:r>
            <a:r>
              <a:rPr lang="zh-CN" altLang="en-US" sz="2800" b="1" dirty="0">
                <a:solidFill>
                  <a:srgbClr val="005DA2"/>
                </a:solidFill>
                <a:latin typeface="微软雅黑" panose="020B0503020204020204" pitchFamily="34" charset="-122"/>
                <a:ea typeface="微软雅黑" panose="020B0503020204020204" pitchFamily="34" charset="-122"/>
              </a:rPr>
              <a:t>神秘面纱</a:t>
            </a:r>
          </a:p>
        </p:txBody>
      </p:sp>
      <p:sp>
        <p:nvSpPr>
          <p:cNvPr id="18" name="五边形 17"/>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20" name="矩形 19"/>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2" presetClass="entr" presetSubtype="8"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22" presetClass="entr" presetSubtype="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1000"/>
                                </p:stCondLst>
                                <p:childTnLst>
                                  <p:par>
                                    <p:cTn id="19" presetID="16" presetClass="entr" presetSubtype="37"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outVertical)">
                                          <p:cBhvr>
                                            <p:cTn id="21" dur="500"/>
                                            <p:tgtEl>
                                              <p:spTgt spid="4"/>
                                            </p:tgtEl>
                                          </p:cBhvr>
                                        </p:animEffect>
                                      </p:childTnLst>
                                    </p:cTn>
                                  </p:par>
                                </p:childTnLst>
                              </p:cTn>
                            </p:par>
                            <p:par>
                              <p:cTn id="22" fill="hold">
                                <p:stCondLst>
                                  <p:cond delay="1500"/>
                                </p:stCondLst>
                                <p:childTnLst>
                                  <p:par>
                                    <p:cTn id="23" presetID="2" presetClass="entr" presetSubtype="1" fill="hold" grpId="0" nodeType="afterEffect" p14:presetBounceEnd="50000">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14:bounceEnd="50000">
                                          <p:cBhvr additive="base">
                                            <p:cTn id="25" dur="500" fill="hold"/>
                                            <p:tgtEl>
                                              <p:spTgt spid="3"/>
                                            </p:tgtEl>
                                            <p:attrNameLst>
                                              <p:attrName>ppt_x</p:attrName>
                                            </p:attrNameLst>
                                          </p:cBhvr>
                                          <p:tavLst>
                                            <p:tav tm="0">
                                              <p:val>
                                                <p:strVal val="#ppt_x"/>
                                              </p:val>
                                            </p:tav>
                                            <p:tav tm="100000">
                                              <p:val>
                                                <p:strVal val="#ppt_x"/>
                                              </p:val>
                                            </p:tav>
                                          </p:tavLst>
                                        </p:anim>
                                        <p:anim calcmode="lin" valueType="num" p14:bounceEnd="50000">
                                          <p:cBhvr additive="base">
                                            <p:cTn id="26" dur="500" fill="hold"/>
                                            <p:tgtEl>
                                              <p:spTgt spid="3"/>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2" presetClass="entr" presetSubtype="8" fill="hold" grpId="0" nodeType="afterEffect">
                                      <p:stCondLst>
                                        <p:cond delay="0"/>
                                      </p:stCondLst>
                                      <p:iterate type="lt">
                                        <p:tmPct val="30000"/>
                                      </p:iterate>
                                      <p:childTnLst>
                                        <p:set>
                                          <p:cBhvr>
                                            <p:cTn id="29" dur="1" fill="hold">
                                              <p:stCondLst>
                                                <p:cond delay="0"/>
                                              </p:stCondLst>
                                            </p:cTn>
                                            <p:tgtEl>
                                              <p:spTgt spid="10"/>
                                            </p:tgtEl>
                                            <p:attrNameLst>
                                              <p:attrName>style.visibility</p:attrName>
                                            </p:attrNameLst>
                                          </p:cBhvr>
                                          <p:to>
                                            <p:strVal val="visible"/>
                                          </p:to>
                                        </p:set>
                                        <p:animEffect transition="in" filter="wipe(left)">
                                          <p:cBhvr>
                                            <p:cTn id="30" dur="100"/>
                                            <p:tgtEl>
                                              <p:spTgt spid="10"/>
                                            </p:tgtEl>
                                          </p:cBhvr>
                                        </p:animEffect>
                                      </p:childTnLst>
                                    </p:cTn>
                                  </p:par>
                                  <p:par>
                                    <p:cTn id="31" presetID="36" presetClass="emph" presetSubtype="0" fill="hold" grpId="1" nodeType="withEffect">
                                      <p:stCondLst>
                                        <p:cond delay="0"/>
                                      </p:stCondLst>
                                      <p:iterate type="lt">
                                        <p:tmPct val="30000"/>
                                      </p:iterate>
                                      <p:childTnLst>
                                        <p:animScale>
                                          <p:cBhvr>
                                            <p:cTn id="32" dur="50" autoRev="1" fill="hold">
                                              <p:stCondLst>
                                                <p:cond delay="0"/>
                                              </p:stCondLst>
                                            </p:cTn>
                                            <p:tgtEl>
                                              <p:spTgt spid="10"/>
                                            </p:tgtEl>
                                          </p:cBhvr>
                                          <p:to x="80000" y="100000"/>
                                        </p:animScale>
                                        <p:anim by="(#ppt_w*0.10)" calcmode="lin" valueType="num">
                                          <p:cBhvr>
                                            <p:cTn id="33" dur="50" autoRev="1" fill="hold">
                                              <p:stCondLst>
                                                <p:cond delay="0"/>
                                              </p:stCondLst>
                                            </p:cTn>
                                            <p:tgtEl>
                                              <p:spTgt spid="10"/>
                                            </p:tgtEl>
                                            <p:attrNameLst>
                                              <p:attrName>ppt_x</p:attrName>
                                            </p:attrNameLst>
                                          </p:cBhvr>
                                        </p:anim>
                                        <p:anim by="(-#ppt_w*0.10)" calcmode="lin" valueType="num">
                                          <p:cBhvr>
                                            <p:cTn id="34" dur="50" autoRev="1" fill="hold">
                                              <p:stCondLst>
                                                <p:cond delay="0"/>
                                              </p:stCondLst>
                                            </p:cTn>
                                            <p:tgtEl>
                                              <p:spTgt spid="10"/>
                                            </p:tgtEl>
                                            <p:attrNameLst>
                                              <p:attrName>ppt_y</p:attrName>
                                            </p:attrNameLst>
                                          </p:cBhvr>
                                        </p:anim>
                                        <p:animRot by="-480000">
                                          <p:cBhvr>
                                            <p:cTn id="35" dur="50" autoRev="1" fill="hold">
                                              <p:stCondLst>
                                                <p:cond delay="0"/>
                                              </p:stCondLst>
                                            </p:cTn>
                                            <p:tgtEl>
                                              <p:spTgt spid="10"/>
                                            </p:tgtEl>
                                            <p:attrNameLst>
                                              <p:attrName>r</p:attrName>
                                            </p:attrNameLst>
                                          </p:cBhvr>
                                        </p:animRot>
                                      </p:childTnLst>
                                    </p:cTn>
                                  </p:par>
                                </p:childTnLst>
                              </p:cTn>
                            </p:par>
                            <p:par>
                              <p:cTn id="36" fill="hold">
                                <p:stCondLst>
                                  <p:cond delay="3450"/>
                                </p:stCondLst>
                                <p:childTnLst>
                                  <p:par>
                                    <p:cTn id="37" presetID="16" presetClass="entr" presetSubtype="37"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barn(outVertical)">
                                          <p:cBhvr>
                                            <p:cTn id="39" dur="500"/>
                                            <p:tgtEl>
                                              <p:spTgt spid="12"/>
                                            </p:tgtEl>
                                          </p:cBhvr>
                                        </p:animEffect>
                                      </p:childTnLst>
                                    </p:cTn>
                                  </p:par>
                                </p:childTnLst>
                              </p:cTn>
                            </p:par>
                            <p:par>
                              <p:cTn id="40" fill="hold">
                                <p:stCondLst>
                                  <p:cond delay="3950"/>
                                </p:stCondLst>
                                <p:childTnLst>
                                  <p:par>
                                    <p:cTn id="41" presetID="2" presetClass="entr" presetSubtype="1" fill="hold" grpId="0" nodeType="afterEffect" p14:presetBounceEnd="50000">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14:bounceEnd="50000">
                                          <p:cBhvr additive="base">
                                            <p:cTn id="43" dur="500" fill="hold"/>
                                            <p:tgtEl>
                                              <p:spTgt spid="11"/>
                                            </p:tgtEl>
                                            <p:attrNameLst>
                                              <p:attrName>ppt_x</p:attrName>
                                            </p:attrNameLst>
                                          </p:cBhvr>
                                          <p:tavLst>
                                            <p:tav tm="0">
                                              <p:val>
                                                <p:strVal val="#ppt_x"/>
                                              </p:val>
                                            </p:tav>
                                            <p:tav tm="100000">
                                              <p:val>
                                                <p:strVal val="#ppt_x"/>
                                              </p:val>
                                            </p:tav>
                                          </p:tavLst>
                                        </p:anim>
                                        <p:anim calcmode="lin" valueType="num" p14:bounceEnd="50000">
                                          <p:cBhvr additive="base">
                                            <p:cTn id="44" dur="500" fill="hold"/>
                                            <p:tgtEl>
                                              <p:spTgt spid="11"/>
                                            </p:tgtEl>
                                            <p:attrNameLst>
                                              <p:attrName>ppt_y</p:attrName>
                                            </p:attrNameLst>
                                          </p:cBhvr>
                                          <p:tavLst>
                                            <p:tav tm="0">
                                              <p:val>
                                                <p:strVal val="0-#ppt_h/2"/>
                                              </p:val>
                                            </p:tav>
                                            <p:tav tm="100000">
                                              <p:val>
                                                <p:strVal val="#ppt_y"/>
                                              </p:val>
                                            </p:tav>
                                          </p:tavLst>
                                        </p:anim>
                                      </p:childTnLst>
                                    </p:cTn>
                                  </p:par>
                                </p:childTnLst>
                              </p:cTn>
                            </p:par>
                            <p:par>
                              <p:cTn id="45" fill="hold">
                                <p:stCondLst>
                                  <p:cond delay="4450"/>
                                </p:stCondLst>
                                <p:childTnLst>
                                  <p:par>
                                    <p:cTn id="46" presetID="22" presetClass="entr" presetSubtype="8" fill="hold" grpId="0" nodeType="afterEffect">
                                      <p:stCondLst>
                                        <p:cond delay="0"/>
                                      </p:stCondLst>
                                      <p:iterate type="lt">
                                        <p:tmPct val="30000"/>
                                      </p:iterate>
                                      <p:childTnLst>
                                        <p:set>
                                          <p:cBhvr>
                                            <p:cTn id="47" dur="1" fill="hold">
                                              <p:stCondLst>
                                                <p:cond delay="0"/>
                                              </p:stCondLst>
                                            </p:cTn>
                                            <p:tgtEl>
                                              <p:spTgt spid="13"/>
                                            </p:tgtEl>
                                            <p:attrNameLst>
                                              <p:attrName>style.visibility</p:attrName>
                                            </p:attrNameLst>
                                          </p:cBhvr>
                                          <p:to>
                                            <p:strVal val="visible"/>
                                          </p:to>
                                        </p:set>
                                        <p:animEffect transition="in" filter="wipe(left)">
                                          <p:cBhvr>
                                            <p:cTn id="48" dur="100"/>
                                            <p:tgtEl>
                                              <p:spTgt spid="13"/>
                                            </p:tgtEl>
                                          </p:cBhvr>
                                        </p:animEffect>
                                      </p:childTnLst>
                                    </p:cTn>
                                  </p:par>
                                  <p:par>
                                    <p:cTn id="49" presetID="36" presetClass="emph" presetSubtype="0" fill="hold" grpId="1" nodeType="withEffect">
                                      <p:stCondLst>
                                        <p:cond delay="0"/>
                                      </p:stCondLst>
                                      <p:iterate type="lt">
                                        <p:tmPct val="30000"/>
                                      </p:iterate>
                                      <p:childTnLst>
                                        <p:animScale>
                                          <p:cBhvr>
                                            <p:cTn id="50" dur="50" autoRev="1" fill="hold">
                                              <p:stCondLst>
                                                <p:cond delay="0"/>
                                              </p:stCondLst>
                                            </p:cTn>
                                            <p:tgtEl>
                                              <p:spTgt spid="13"/>
                                            </p:tgtEl>
                                          </p:cBhvr>
                                          <p:to x="80000" y="100000"/>
                                        </p:animScale>
                                        <p:anim by="(#ppt_w*0.10)" calcmode="lin" valueType="num">
                                          <p:cBhvr>
                                            <p:cTn id="51" dur="50" autoRev="1" fill="hold">
                                              <p:stCondLst>
                                                <p:cond delay="0"/>
                                              </p:stCondLst>
                                            </p:cTn>
                                            <p:tgtEl>
                                              <p:spTgt spid="13"/>
                                            </p:tgtEl>
                                            <p:attrNameLst>
                                              <p:attrName>ppt_x</p:attrName>
                                            </p:attrNameLst>
                                          </p:cBhvr>
                                        </p:anim>
                                        <p:anim by="(-#ppt_w*0.10)" calcmode="lin" valueType="num">
                                          <p:cBhvr>
                                            <p:cTn id="52" dur="50" autoRev="1" fill="hold">
                                              <p:stCondLst>
                                                <p:cond delay="0"/>
                                              </p:stCondLst>
                                            </p:cTn>
                                            <p:tgtEl>
                                              <p:spTgt spid="13"/>
                                            </p:tgtEl>
                                            <p:attrNameLst>
                                              <p:attrName>ppt_y</p:attrName>
                                            </p:attrNameLst>
                                          </p:cBhvr>
                                        </p:anim>
                                        <p:animRot by="-480000">
                                          <p:cBhvr>
                                            <p:cTn id="53" dur="50" autoRev="1" fill="hold">
                                              <p:stCondLst>
                                                <p:cond delay="0"/>
                                              </p:stCondLst>
                                            </p:cTn>
                                            <p:tgtEl>
                                              <p:spTgt spid="13"/>
                                            </p:tgtEl>
                                            <p:attrNameLst>
                                              <p:attrName>r</p:attrName>
                                            </p:attrNameLst>
                                          </p:cBhvr>
                                        </p:animRot>
                                      </p:childTnLst>
                                    </p:cTn>
                                  </p:par>
                                </p:childTnLst>
                              </p:cTn>
                            </p:par>
                            <p:par>
                              <p:cTn id="54" fill="hold">
                                <p:stCondLst>
                                  <p:cond delay="5540"/>
                                </p:stCondLst>
                                <p:childTnLst>
                                  <p:par>
                                    <p:cTn id="55" presetID="16" presetClass="entr" presetSubtype="37"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barn(outVertical)">
                                          <p:cBhvr>
                                            <p:cTn id="57" dur="500"/>
                                            <p:tgtEl>
                                              <p:spTgt spid="15"/>
                                            </p:tgtEl>
                                          </p:cBhvr>
                                        </p:animEffect>
                                      </p:childTnLst>
                                    </p:cTn>
                                  </p:par>
                                </p:childTnLst>
                              </p:cTn>
                            </p:par>
                            <p:par>
                              <p:cTn id="58" fill="hold">
                                <p:stCondLst>
                                  <p:cond delay="6040"/>
                                </p:stCondLst>
                                <p:childTnLst>
                                  <p:par>
                                    <p:cTn id="59" presetID="2" presetClass="entr" presetSubtype="1" fill="hold" grpId="0" nodeType="afterEffect" p14:presetBounceEnd="50000">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14:bounceEnd="50000">
                                          <p:cBhvr additive="base">
                                            <p:cTn id="61" dur="500" fill="hold"/>
                                            <p:tgtEl>
                                              <p:spTgt spid="14"/>
                                            </p:tgtEl>
                                            <p:attrNameLst>
                                              <p:attrName>ppt_x</p:attrName>
                                            </p:attrNameLst>
                                          </p:cBhvr>
                                          <p:tavLst>
                                            <p:tav tm="0">
                                              <p:val>
                                                <p:strVal val="#ppt_x"/>
                                              </p:val>
                                            </p:tav>
                                            <p:tav tm="100000">
                                              <p:val>
                                                <p:strVal val="#ppt_x"/>
                                              </p:val>
                                            </p:tav>
                                          </p:tavLst>
                                        </p:anim>
                                        <p:anim calcmode="lin" valueType="num" p14:bounceEnd="50000">
                                          <p:cBhvr additive="base">
                                            <p:cTn id="62" dur="500" fill="hold"/>
                                            <p:tgtEl>
                                              <p:spTgt spid="14"/>
                                            </p:tgtEl>
                                            <p:attrNameLst>
                                              <p:attrName>ppt_y</p:attrName>
                                            </p:attrNameLst>
                                          </p:cBhvr>
                                          <p:tavLst>
                                            <p:tav tm="0">
                                              <p:val>
                                                <p:strVal val="0-#ppt_h/2"/>
                                              </p:val>
                                            </p:tav>
                                            <p:tav tm="100000">
                                              <p:val>
                                                <p:strVal val="#ppt_y"/>
                                              </p:val>
                                            </p:tav>
                                          </p:tavLst>
                                        </p:anim>
                                      </p:childTnLst>
                                    </p:cTn>
                                  </p:par>
                                </p:childTnLst>
                              </p:cTn>
                            </p:par>
                            <p:par>
                              <p:cTn id="63" fill="hold">
                                <p:stCondLst>
                                  <p:cond delay="6540"/>
                                </p:stCondLst>
                                <p:childTnLst>
                                  <p:par>
                                    <p:cTn id="64" presetID="22" presetClass="entr" presetSubtype="8" fill="hold" grpId="0" nodeType="afterEffect">
                                      <p:stCondLst>
                                        <p:cond delay="0"/>
                                      </p:stCondLst>
                                      <p:iterate type="lt">
                                        <p:tmPct val="30000"/>
                                      </p:iterate>
                                      <p:childTnLst>
                                        <p:set>
                                          <p:cBhvr>
                                            <p:cTn id="65" dur="1" fill="hold">
                                              <p:stCondLst>
                                                <p:cond delay="0"/>
                                              </p:stCondLst>
                                            </p:cTn>
                                            <p:tgtEl>
                                              <p:spTgt spid="16"/>
                                            </p:tgtEl>
                                            <p:attrNameLst>
                                              <p:attrName>style.visibility</p:attrName>
                                            </p:attrNameLst>
                                          </p:cBhvr>
                                          <p:to>
                                            <p:strVal val="visible"/>
                                          </p:to>
                                        </p:set>
                                        <p:animEffect transition="in" filter="wipe(left)">
                                          <p:cBhvr>
                                            <p:cTn id="66" dur="100"/>
                                            <p:tgtEl>
                                              <p:spTgt spid="16"/>
                                            </p:tgtEl>
                                          </p:cBhvr>
                                        </p:animEffect>
                                      </p:childTnLst>
                                    </p:cTn>
                                  </p:par>
                                  <p:par>
                                    <p:cTn id="67" presetID="36" presetClass="emph" presetSubtype="0" fill="hold" grpId="1" nodeType="withEffect">
                                      <p:stCondLst>
                                        <p:cond delay="0"/>
                                      </p:stCondLst>
                                      <p:iterate type="lt">
                                        <p:tmPct val="30000"/>
                                      </p:iterate>
                                      <p:childTnLst>
                                        <p:animScale>
                                          <p:cBhvr>
                                            <p:cTn id="68" dur="50" autoRev="1" fill="hold">
                                              <p:stCondLst>
                                                <p:cond delay="0"/>
                                              </p:stCondLst>
                                            </p:cTn>
                                            <p:tgtEl>
                                              <p:spTgt spid="16"/>
                                            </p:tgtEl>
                                          </p:cBhvr>
                                          <p:to x="80000" y="100000"/>
                                        </p:animScale>
                                        <p:anim by="(#ppt_w*0.10)" calcmode="lin" valueType="num">
                                          <p:cBhvr>
                                            <p:cTn id="69" dur="50" autoRev="1" fill="hold">
                                              <p:stCondLst>
                                                <p:cond delay="0"/>
                                              </p:stCondLst>
                                            </p:cTn>
                                            <p:tgtEl>
                                              <p:spTgt spid="16"/>
                                            </p:tgtEl>
                                            <p:attrNameLst>
                                              <p:attrName>ppt_x</p:attrName>
                                            </p:attrNameLst>
                                          </p:cBhvr>
                                        </p:anim>
                                        <p:anim by="(-#ppt_w*0.10)" calcmode="lin" valueType="num">
                                          <p:cBhvr>
                                            <p:cTn id="70" dur="50" autoRev="1" fill="hold">
                                              <p:stCondLst>
                                                <p:cond delay="0"/>
                                              </p:stCondLst>
                                            </p:cTn>
                                            <p:tgtEl>
                                              <p:spTgt spid="16"/>
                                            </p:tgtEl>
                                            <p:attrNameLst>
                                              <p:attrName>ppt_y</p:attrName>
                                            </p:attrNameLst>
                                          </p:cBhvr>
                                        </p:anim>
                                        <p:animRot by="-480000">
                                          <p:cBhvr>
                                            <p:cTn id="71" dur="50" autoRev="1" fill="hold">
                                              <p:stCondLst>
                                                <p:cond delay="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0" grpId="0"/>
          <p:bldP spid="10" grpId="1"/>
          <p:bldP spid="11" grpId="0" animBg="1"/>
          <p:bldP spid="12" grpId="0" animBg="1"/>
          <p:bldP spid="13" grpId="0"/>
          <p:bldP spid="13" grpId="1"/>
          <p:bldP spid="14" grpId="0" animBg="1"/>
          <p:bldP spid="15" grpId="0" animBg="1"/>
          <p:bldP spid="16" grpId="0"/>
          <p:bldP spid="16"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2" presetClass="entr" presetSubtype="8"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22" presetClass="entr" presetSubtype="8"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1000"/>
                                </p:stCondLst>
                                <p:childTnLst>
                                  <p:par>
                                    <p:cTn id="19" presetID="16" presetClass="entr" presetSubtype="37"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outVertical)">
                                          <p:cBhvr>
                                            <p:cTn id="21" dur="500"/>
                                            <p:tgtEl>
                                              <p:spTgt spid="4"/>
                                            </p:tgtEl>
                                          </p:cBhvr>
                                        </p:animEffect>
                                      </p:childTnLst>
                                    </p:cTn>
                                  </p:par>
                                </p:childTnLst>
                              </p:cTn>
                            </p:par>
                            <p:par>
                              <p:cTn id="22" fill="hold">
                                <p:stCondLst>
                                  <p:cond delay="1500"/>
                                </p:stCondLst>
                                <p:childTnLst>
                                  <p:par>
                                    <p:cTn id="23" presetID="2" presetClass="entr" presetSubtype="1"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2" presetClass="entr" presetSubtype="8" fill="hold" grpId="0" nodeType="afterEffect">
                                      <p:stCondLst>
                                        <p:cond delay="0"/>
                                      </p:stCondLst>
                                      <p:iterate type="lt">
                                        <p:tmPct val="30000"/>
                                      </p:iterate>
                                      <p:childTnLst>
                                        <p:set>
                                          <p:cBhvr>
                                            <p:cTn id="29" dur="1" fill="hold">
                                              <p:stCondLst>
                                                <p:cond delay="0"/>
                                              </p:stCondLst>
                                            </p:cTn>
                                            <p:tgtEl>
                                              <p:spTgt spid="10"/>
                                            </p:tgtEl>
                                            <p:attrNameLst>
                                              <p:attrName>style.visibility</p:attrName>
                                            </p:attrNameLst>
                                          </p:cBhvr>
                                          <p:to>
                                            <p:strVal val="visible"/>
                                          </p:to>
                                        </p:set>
                                        <p:animEffect transition="in" filter="wipe(left)">
                                          <p:cBhvr>
                                            <p:cTn id="30" dur="100"/>
                                            <p:tgtEl>
                                              <p:spTgt spid="10"/>
                                            </p:tgtEl>
                                          </p:cBhvr>
                                        </p:animEffect>
                                      </p:childTnLst>
                                    </p:cTn>
                                  </p:par>
                                  <p:par>
                                    <p:cTn id="31" presetID="36" presetClass="emph" presetSubtype="0" fill="hold" grpId="1" nodeType="withEffect">
                                      <p:stCondLst>
                                        <p:cond delay="0"/>
                                      </p:stCondLst>
                                      <p:iterate type="lt">
                                        <p:tmPct val="30000"/>
                                      </p:iterate>
                                      <p:childTnLst>
                                        <p:animScale>
                                          <p:cBhvr>
                                            <p:cTn id="32" dur="50" autoRev="1" fill="hold">
                                              <p:stCondLst>
                                                <p:cond delay="0"/>
                                              </p:stCondLst>
                                            </p:cTn>
                                            <p:tgtEl>
                                              <p:spTgt spid="10"/>
                                            </p:tgtEl>
                                          </p:cBhvr>
                                          <p:to x="80000" y="100000"/>
                                        </p:animScale>
                                        <p:anim by="(#ppt_w*0.10)" calcmode="lin" valueType="num">
                                          <p:cBhvr>
                                            <p:cTn id="33" dur="50" autoRev="1" fill="hold">
                                              <p:stCondLst>
                                                <p:cond delay="0"/>
                                              </p:stCondLst>
                                            </p:cTn>
                                            <p:tgtEl>
                                              <p:spTgt spid="10"/>
                                            </p:tgtEl>
                                            <p:attrNameLst>
                                              <p:attrName>ppt_x</p:attrName>
                                            </p:attrNameLst>
                                          </p:cBhvr>
                                        </p:anim>
                                        <p:anim by="(-#ppt_w*0.10)" calcmode="lin" valueType="num">
                                          <p:cBhvr>
                                            <p:cTn id="34" dur="50" autoRev="1" fill="hold">
                                              <p:stCondLst>
                                                <p:cond delay="0"/>
                                              </p:stCondLst>
                                            </p:cTn>
                                            <p:tgtEl>
                                              <p:spTgt spid="10"/>
                                            </p:tgtEl>
                                            <p:attrNameLst>
                                              <p:attrName>ppt_y</p:attrName>
                                            </p:attrNameLst>
                                          </p:cBhvr>
                                        </p:anim>
                                        <p:animRot by="-480000">
                                          <p:cBhvr>
                                            <p:cTn id="35" dur="50" autoRev="1" fill="hold">
                                              <p:stCondLst>
                                                <p:cond delay="0"/>
                                              </p:stCondLst>
                                            </p:cTn>
                                            <p:tgtEl>
                                              <p:spTgt spid="10"/>
                                            </p:tgtEl>
                                            <p:attrNameLst>
                                              <p:attrName>r</p:attrName>
                                            </p:attrNameLst>
                                          </p:cBhvr>
                                        </p:animRot>
                                      </p:childTnLst>
                                    </p:cTn>
                                  </p:par>
                                </p:childTnLst>
                              </p:cTn>
                            </p:par>
                            <p:par>
                              <p:cTn id="36" fill="hold">
                                <p:stCondLst>
                                  <p:cond delay="3450"/>
                                </p:stCondLst>
                                <p:childTnLst>
                                  <p:par>
                                    <p:cTn id="37" presetID="16" presetClass="entr" presetSubtype="37"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barn(outVertical)">
                                          <p:cBhvr>
                                            <p:cTn id="39" dur="500"/>
                                            <p:tgtEl>
                                              <p:spTgt spid="12"/>
                                            </p:tgtEl>
                                          </p:cBhvr>
                                        </p:animEffect>
                                      </p:childTnLst>
                                    </p:cTn>
                                  </p:par>
                                </p:childTnLst>
                              </p:cTn>
                            </p:par>
                            <p:par>
                              <p:cTn id="40" fill="hold">
                                <p:stCondLst>
                                  <p:cond delay="3950"/>
                                </p:stCondLst>
                                <p:childTnLst>
                                  <p:par>
                                    <p:cTn id="41" presetID="2" presetClass="entr" presetSubtype="1"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0-#ppt_h/2"/>
                                              </p:val>
                                            </p:tav>
                                            <p:tav tm="100000">
                                              <p:val>
                                                <p:strVal val="#ppt_y"/>
                                              </p:val>
                                            </p:tav>
                                          </p:tavLst>
                                        </p:anim>
                                      </p:childTnLst>
                                    </p:cTn>
                                  </p:par>
                                </p:childTnLst>
                              </p:cTn>
                            </p:par>
                            <p:par>
                              <p:cTn id="45" fill="hold">
                                <p:stCondLst>
                                  <p:cond delay="4450"/>
                                </p:stCondLst>
                                <p:childTnLst>
                                  <p:par>
                                    <p:cTn id="46" presetID="22" presetClass="entr" presetSubtype="8" fill="hold" grpId="0" nodeType="afterEffect">
                                      <p:stCondLst>
                                        <p:cond delay="0"/>
                                      </p:stCondLst>
                                      <p:iterate type="lt">
                                        <p:tmPct val="30000"/>
                                      </p:iterate>
                                      <p:childTnLst>
                                        <p:set>
                                          <p:cBhvr>
                                            <p:cTn id="47" dur="1" fill="hold">
                                              <p:stCondLst>
                                                <p:cond delay="0"/>
                                              </p:stCondLst>
                                            </p:cTn>
                                            <p:tgtEl>
                                              <p:spTgt spid="13"/>
                                            </p:tgtEl>
                                            <p:attrNameLst>
                                              <p:attrName>style.visibility</p:attrName>
                                            </p:attrNameLst>
                                          </p:cBhvr>
                                          <p:to>
                                            <p:strVal val="visible"/>
                                          </p:to>
                                        </p:set>
                                        <p:animEffect transition="in" filter="wipe(left)">
                                          <p:cBhvr>
                                            <p:cTn id="48" dur="100"/>
                                            <p:tgtEl>
                                              <p:spTgt spid="13"/>
                                            </p:tgtEl>
                                          </p:cBhvr>
                                        </p:animEffect>
                                      </p:childTnLst>
                                    </p:cTn>
                                  </p:par>
                                  <p:par>
                                    <p:cTn id="49" presetID="36" presetClass="emph" presetSubtype="0" fill="hold" grpId="1" nodeType="withEffect">
                                      <p:stCondLst>
                                        <p:cond delay="0"/>
                                      </p:stCondLst>
                                      <p:iterate type="lt">
                                        <p:tmPct val="30000"/>
                                      </p:iterate>
                                      <p:childTnLst>
                                        <p:animScale>
                                          <p:cBhvr>
                                            <p:cTn id="50" dur="50" autoRev="1" fill="hold">
                                              <p:stCondLst>
                                                <p:cond delay="0"/>
                                              </p:stCondLst>
                                            </p:cTn>
                                            <p:tgtEl>
                                              <p:spTgt spid="13"/>
                                            </p:tgtEl>
                                          </p:cBhvr>
                                          <p:to x="80000" y="100000"/>
                                        </p:animScale>
                                        <p:anim by="(#ppt_w*0.10)" calcmode="lin" valueType="num">
                                          <p:cBhvr>
                                            <p:cTn id="51" dur="50" autoRev="1" fill="hold">
                                              <p:stCondLst>
                                                <p:cond delay="0"/>
                                              </p:stCondLst>
                                            </p:cTn>
                                            <p:tgtEl>
                                              <p:spTgt spid="13"/>
                                            </p:tgtEl>
                                            <p:attrNameLst>
                                              <p:attrName>ppt_x</p:attrName>
                                            </p:attrNameLst>
                                          </p:cBhvr>
                                        </p:anim>
                                        <p:anim by="(-#ppt_w*0.10)" calcmode="lin" valueType="num">
                                          <p:cBhvr>
                                            <p:cTn id="52" dur="50" autoRev="1" fill="hold">
                                              <p:stCondLst>
                                                <p:cond delay="0"/>
                                              </p:stCondLst>
                                            </p:cTn>
                                            <p:tgtEl>
                                              <p:spTgt spid="13"/>
                                            </p:tgtEl>
                                            <p:attrNameLst>
                                              <p:attrName>ppt_y</p:attrName>
                                            </p:attrNameLst>
                                          </p:cBhvr>
                                        </p:anim>
                                        <p:animRot by="-480000">
                                          <p:cBhvr>
                                            <p:cTn id="53" dur="50" autoRev="1" fill="hold">
                                              <p:stCondLst>
                                                <p:cond delay="0"/>
                                              </p:stCondLst>
                                            </p:cTn>
                                            <p:tgtEl>
                                              <p:spTgt spid="13"/>
                                            </p:tgtEl>
                                            <p:attrNameLst>
                                              <p:attrName>r</p:attrName>
                                            </p:attrNameLst>
                                          </p:cBhvr>
                                        </p:animRot>
                                      </p:childTnLst>
                                    </p:cTn>
                                  </p:par>
                                </p:childTnLst>
                              </p:cTn>
                            </p:par>
                            <p:par>
                              <p:cTn id="54" fill="hold">
                                <p:stCondLst>
                                  <p:cond delay="5540"/>
                                </p:stCondLst>
                                <p:childTnLst>
                                  <p:par>
                                    <p:cTn id="55" presetID="16" presetClass="entr" presetSubtype="37"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barn(outVertical)">
                                          <p:cBhvr>
                                            <p:cTn id="57" dur="500"/>
                                            <p:tgtEl>
                                              <p:spTgt spid="15"/>
                                            </p:tgtEl>
                                          </p:cBhvr>
                                        </p:animEffect>
                                      </p:childTnLst>
                                    </p:cTn>
                                  </p:par>
                                </p:childTnLst>
                              </p:cTn>
                            </p:par>
                            <p:par>
                              <p:cTn id="58" fill="hold">
                                <p:stCondLst>
                                  <p:cond delay="6040"/>
                                </p:stCondLst>
                                <p:childTnLst>
                                  <p:par>
                                    <p:cTn id="59" presetID="2" presetClass="entr" presetSubtype="1" fill="hold" grpId="0" nodeType="after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0-#ppt_h/2"/>
                                              </p:val>
                                            </p:tav>
                                            <p:tav tm="100000">
                                              <p:val>
                                                <p:strVal val="#ppt_y"/>
                                              </p:val>
                                            </p:tav>
                                          </p:tavLst>
                                        </p:anim>
                                      </p:childTnLst>
                                    </p:cTn>
                                  </p:par>
                                </p:childTnLst>
                              </p:cTn>
                            </p:par>
                            <p:par>
                              <p:cTn id="63" fill="hold">
                                <p:stCondLst>
                                  <p:cond delay="6540"/>
                                </p:stCondLst>
                                <p:childTnLst>
                                  <p:par>
                                    <p:cTn id="64" presetID="22" presetClass="entr" presetSubtype="8" fill="hold" grpId="0" nodeType="afterEffect">
                                      <p:stCondLst>
                                        <p:cond delay="0"/>
                                      </p:stCondLst>
                                      <p:iterate type="lt">
                                        <p:tmPct val="30000"/>
                                      </p:iterate>
                                      <p:childTnLst>
                                        <p:set>
                                          <p:cBhvr>
                                            <p:cTn id="65" dur="1" fill="hold">
                                              <p:stCondLst>
                                                <p:cond delay="0"/>
                                              </p:stCondLst>
                                            </p:cTn>
                                            <p:tgtEl>
                                              <p:spTgt spid="16"/>
                                            </p:tgtEl>
                                            <p:attrNameLst>
                                              <p:attrName>style.visibility</p:attrName>
                                            </p:attrNameLst>
                                          </p:cBhvr>
                                          <p:to>
                                            <p:strVal val="visible"/>
                                          </p:to>
                                        </p:set>
                                        <p:animEffect transition="in" filter="wipe(left)">
                                          <p:cBhvr>
                                            <p:cTn id="66" dur="100"/>
                                            <p:tgtEl>
                                              <p:spTgt spid="16"/>
                                            </p:tgtEl>
                                          </p:cBhvr>
                                        </p:animEffect>
                                      </p:childTnLst>
                                    </p:cTn>
                                  </p:par>
                                  <p:par>
                                    <p:cTn id="67" presetID="36" presetClass="emph" presetSubtype="0" fill="hold" grpId="1" nodeType="withEffect">
                                      <p:stCondLst>
                                        <p:cond delay="0"/>
                                      </p:stCondLst>
                                      <p:iterate type="lt">
                                        <p:tmPct val="30000"/>
                                      </p:iterate>
                                      <p:childTnLst>
                                        <p:animScale>
                                          <p:cBhvr>
                                            <p:cTn id="68" dur="50" autoRev="1" fill="hold">
                                              <p:stCondLst>
                                                <p:cond delay="0"/>
                                              </p:stCondLst>
                                            </p:cTn>
                                            <p:tgtEl>
                                              <p:spTgt spid="16"/>
                                            </p:tgtEl>
                                          </p:cBhvr>
                                          <p:to x="80000" y="100000"/>
                                        </p:animScale>
                                        <p:anim by="(#ppt_w*0.10)" calcmode="lin" valueType="num">
                                          <p:cBhvr>
                                            <p:cTn id="69" dur="50" autoRev="1" fill="hold">
                                              <p:stCondLst>
                                                <p:cond delay="0"/>
                                              </p:stCondLst>
                                            </p:cTn>
                                            <p:tgtEl>
                                              <p:spTgt spid="16"/>
                                            </p:tgtEl>
                                            <p:attrNameLst>
                                              <p:attrName>ppt_x</p:attrName>
                                            </p:attrNameLst>
                                          </p:cBhvr>
                                        </p:anim>
                                        <p:anim by="(-#ppt_w*0.10)" calcmode="lin" valueType="num">
                                          <p:cBhvr>
                                            <p:cTn id="70" dur="50" autoRev="1" fill="hold">
                                              <p:stCondLst>
                                                <p:cond delay="0"/>
                                              </p:stCondLst>
                                            </p:cTn>
                                            <p:tgtEl>
                                              <p:spTgt spid="16"/>
                                            </p:tgtEl>
                                            <p:attrNameLst>
                                              <p:attrName>ppt_y</p:attrName>
                                            </p:attrNameLst>
                                          </p:cBhvr>
                                        </p:anim>
                                        <p:animRot by="-480000">
                                          <p:cBhvr>
                                            <p:cTn id="71" dur="50" autoRev="1" fill="hold">
                                              <p:stCondLst>
                                                <p:cond delay="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0" grpId="0"/>
          <p:bldP spid="10" grpId="1"/>
          <p:bldP spid="11" grpId="0" animBg="1"/>
          <p:bldP spid="12" grpId="0" animBg="1"/>
          <p:bldP spid="13" grpId="0"/>
          <p:bldP spid="13" grpId="1"/>
          <p:bldP spid="14" grpId="0" animBg="1"/>
          <p:bldP spid="15" grpId="0" animBg="1"/>
          <p:bldP spid="16" grpId="0"/>
          <p:bldP spid="16" grpId="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六边形 4"/>
          <p:cNvSpPr/>
          <p:nvPr/>
        </p:nvSpPr>
        <p:spPr>
          <a:xfrm>
            <a:off x="2120968" y="1642867"/>
            <a:ext cx="1587056" cy="1368469"/>
          </a:xfrm>
          <a:prstGeom prst="hexagon">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sz="3200" dirty="0">
                <a:latin typeface="微软雅黑" panose="020B0503020204020204" pitchFamily="34" charset="-122"/>
                <a:ea typeface="微软雅黑" panose="020B0503020204020204" pitchFamily="34" charset="-122"/>
              </a:rPr>
              <a:t>VR</a:t>
            </a:r>
          </a:p>
        </p:txBody>
      </p:sp>
      <p:sp>
        <p:nvSpPr>
          <p:cNvPr id="17" name="文本框 2"/>
          <p:cNvSpPr txBox="1"/>
          <p:nvPr/>
        </p:nvSpPr>
        <p:spPr>
          <a:xfrm>
            <a:off x="1139654" y="170270"/>
            <a:ext cx="3286812" cy="521970"/>
          </a:xfrm>
          <a:prstGeom prst="rect">
            <a:avLst/>
          </a:prstGeom>
          <a:noFill/>
        </p:spPr>
        <p:txBody>
          <a:bodyPr wrap="square" rtlCol="0">
            <a:spAutoFit/>
          </a:bodyPr>
          <a:lstStyle/>
          <a:p>
            <a:pPr algn="ctr"/>
            <a:r>
              <a:rPr lang="zh-CN" altLang="en-US" sz="2800" b="1" dirty="0">
                <a:solidFill>
                  <a:srgbClr val="005DA2"/>
                </a:solidFill>
                <a:latin typeface="微软雅黑" panose="020B0503020204020204" pitchFamily="34" charset="-122"/>
                <a:ea typeface="微软雅黑" panose="020B0503020204020204" pitchFamily="34" charset="-122"/>
              </a:rPr>
              <a:t>揭开</a:t>
            </a:r>
            <a:r>
              <a:rPr lang="en-US" altLang="zh-CN" sz="2800" b="1" dirty="0">
                <a:solidFill>
                  <a:srgbClr val="005DA2"/>
                </a:solidFill>
                <a:latin typeface="微软雅黑" panose="020B0503020204020204" pitchFamily="34" charset="-122"/>
                <a:ea typeface="微软雅黑" panose="020B0503020204020204" pitchFamily="34" charset="-122"/>
              </a:rPr>
              <a:t>VR</a:t>
            </a:r>
            <a:r>
              <a:rPr lang="zh-CN" altLang="en-US" sz="2800" b="1" dirty="0">
                <a:solidFill>
                  <a:srgbClr val="005DA2"/>
                </a:solidFill>
                <a:latin typeface="微软雅黑" panose="020B0503020204020204" pitchFamily="34" charset="-122"/>
                <a:ea typeface="微软雅黑" panose="020B0503020204020204" pitchFamily="34" charset="-122"/>
              </a:rPr>
              <a:t>神秘面纱</a:t>
            </a:r>
          </a:p>
        </p:txBody>
      </p:sp>
      <p:sp>
        <p:nvSpPr>
          <p:cNvPr id="18" name="五边形 17"/>
          <p:cNvSpPr/>
          <p:nvPr/>
        </p:nvSpPr>
        <p:spPr>
          <a:xfrm>
            <a:off x="4431774" y="242279"/>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20" name="矩形 19"/>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21" name="六边形 20"/>
          <p:cNvSpPr/>
          <p:nvPr/>
        </p:nvSpPr>
        <p:spPr>
          <a:xfrm>
            <a:off x="2155281" y="5085442"/>
            <a:ext cx="1587056" cy="1368469"/>
          </a:xfrm>
          <a:prstGeom prst="hexagon">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sz="3200" dirty="0">
                <a:latin typeface="微软雅黑" panose="020B0503020204020204" pitchFamily="34" charset="-122"/>
                <a:ea typeface="微软雅黑" panose="020B0503020204020204" pitchFamily="34" charset="-122"/>
              </a:rPr>
              <a:t>3D</a:t>
            </a:r>
            <a:endParaRPr lang="zh-CN" altLang="en-US" sz="3200" dirty="0">
              <a:latin typeface="微软雅黑" panose="020B0503020204020204" pitchFamily="34" charset="-122"/>
              <a:ea typeface="微软雅黑" panose="020B0503020204020204" pitchFamily="34" charset="-122"/>
            </a:endParaRPr>
          </a:p>
        </p:txBody>
      </p:sp>
      <p:sp>
        <p:nvSpPr>
          <p:cNvPr id="22" name="六边形 21"/>
          <p:cNvSpPr/>
          <p:nvPr/>
        </p:nvSpPr>
        <p:spPr>
          <a:xfrm>
            <a:off x="8180632" y="1642866"/>
            <a:ext cx="1587056" cy="1368469"/>
          </a:xfrm>
          <a:prstGeom prst="hexagon">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sz="3200" dirty="0">
                <a:latin typeface="微软雅黑" panose="020B0503020204020204" pitchFamily="34" charset="-122"/>
                <a:ea typeface="微软雅黑" panose="020B0503020204020204" pitchFamily="34" charset="-122"/>
              </a:rPr>
              <a:t>VR</a:t>
            </a:r>
          </a:p>
        </p:txBody>
      </p:sp>
      <p:sp>
        <p:nvSpPr>
          <p:cNvPr id="23" name="六边形 22"/>
          <p:cNvSpPr/>
          <p:nvPr/>
        </p:nvSpPr>
        <p:spPr>
          <a:xfrm>
            <a:off x="8257356" y="5085441"/>
            <a:ext cx="1587056" cy="1368469"/>
          </a:xfrm>
          <a:prstGeom prst="hexagon">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sz="3200" dirty="0">
                <a:latin typeface="微软雅黑" panose="020B0503020204020204" pitchFamily="34" charset="-122"/>
                <a:ea typeface="微软雅黑" panose="020B0503020204020204" pitchFamily="34" charset="-122"/>
              </a:rPr>
              <a:t>AR</a:t>
            </a:r>
            <a:endParaRPr lang="zh-CN" altLang="en-US" sz="3200" dirty="0">
              <a:latin typeface="微软雅黑" panose="020B0503020204020204" pitchFamily="34" charset="-122"/>
              <a:ea typeface="微软雅黑" panose="020B0503020204020204" pitchFamily="34" charset="-122"/>
            </a:endParaRPr>
          </a:p>
        </p:txBody>
      </p:sp>
      <p:sp>
        <p:nvSpPr>
          <p:cNvPr id="24" name="矩形 23"/>
          <p:cNvSpPr/>
          <p:nvPr/>
        </p:nvSpPr>
        <p:spPr>
          <a:xfrm>
            <a:off x="118542" y="1238510"/>
            <a:ext cx="11449272" cy="104434"/>
          </a:xfrm>
          <a:prstGeom prst="rect">
            <a:avLst/>
          </a:prstGeom>
          <a:pattFill prst="ltUpDiag">
            <a:fgClr>
              <a:srgbClr val="414455"/>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25" name="矩形 24"/>
          <p:cNvSpPr/>
          <p:nvPr/>
        </p:nvSpPr>
        <p:spPr>
          <a:xfrm rot="5400000">
            <a:off x="3274408" y="3913415"/>
            <a:ext cx="5275896" cy="138356"/>
          </a:xfrm>
          <a:prstGeom prst="rect">
            <a:avLst/>
          </a:prstGeom>
          <a:pattFill prst="ltUpDiag">
            <a:fgClr>
              <a:srgbClr val="414455"/>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27" name="上下箭头 26"/>
          <p:cNvSpPr/>
          <p:nvPr/>
        </p:nvSpPr>
        <p:spPr>
          <a:xfrm>
            <a:off x="2707950" y="3662040"/>
            <a:ext cx="346151" cy="772698"/>
          </a:xfrm>
          <a:prstGeom prst="up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上下箭头 27"/>
          <p:cNvSpPr/>
          <p:nvPr/>
        </p:nvSpPr>
        <p:spPr>
          <a:xfrm>
            <a:off x="8871622" y="3575700"/>
            <a:ext cx="358523" cy="772698"/>
          </a:xfrm>
          <a:prstGeom prst="up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8" name="组 37"/>
          <p:cNvGrpSpPr/>
          <p:nvPr/>
        </p:nvGrpSpPr>
        <p:grpSpPr>
          <a:xfrm>
            <a:off x="3930754" y="2517455"/>
            <a:ext cx="1810912" cy="2376590"/>
            <a:chOff x="3930754" y="2517455"/>
            <a:chExt cx="1810912" cy="2376590"/>
          </a:xfrm>
        </p:grpSpPr>
        <p:sp>
          <p:nvSpPr>
            <p:cNvPr id="29" name="矩形标注 28"/>
            <p:cNvSpPr/>
            <p:nvPr/>
          </p:nvSpPr>
          <p:spPr>
            <a:xfrm>
              <a:off x="3930754" y="2517455"/>
              <a:ext cx="1810912" cy="2376590"/>
            </a:xfrm>
            <a:prstGeom prst="wedgeRectCallout">
              <a:avLst>
                <a:gd name="adj1" fmla="val -78956"/>
                <a:gd name="adj2" fmla="val 13985"/>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30" name="TextBox 106"/>
            <p:cNvSpPr txBox="1"/>
            <p:nvPr/>
          </p:nvSpPr>
          <p:spPr>
            <a:xfrm>
              <a:off x="4117678" y="2699304"/>
              <a:ext cx="1437064" cy="2012891"/>
            </a:xfrm>
            <a:prstGeom prst="rect">
              <a:avLst/>
            </a:prstGeom>
            <a:noFill/>
          </p:spPr>
          <p:txBody>
            <a:bodyPr wrap="square" lIns="91472" tIns="45736" rIns="91472" bIns="45736" rtlCol="0">
              <a:spAutoFit/>
            </a:bodyPr>
            <a:lstStyle/>
            <a:p>
              <a:pP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区别：</a:t>
              </a:r>
            </a:p>
            <a:p>
              <a:pP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是否可以随着用户肢体或者思维的改变，而开辟不同的画面和内容</a:t>
              </a:r>
            </a:p>
          </p:txBody>
        </p:sp>
      </p:grpSp>
      <p:grpSp>
        <p:nvGrpSpPr>
          <p:cNvPr id="37" name="组 36"/>
          <p:cNvGrpSpPr/>
          <p:nvPr/>
        </p:nvGrpSpPr>
        <p:grpSpPr>
          <a:xfrm>
            <a:off x="173155" y="2578772"/>
            <a:ext cx="1664008" cy="2315273"/>
            <a:chOff x="173155" y="2578772"/>
            <a:chExt cx="1664008" cy="2315273"/>
          </a:xfrm>
        </p:grpSpPr>
        <p:sp>
          <p:nvSpPr>
            <p:cNvPr id="31" name="矩形标注 30"/>
            <p:cNvSpPr/>
            <p:nvPr/>
          </p:nvSpPr>
          <p:spPr>
            <a:xfrm>
              <a:off x="173155" y="2578772"/>
              <a:ext cx="1664008" cy="2315273"/>
            </a:xfrm>
            <a:prstGeom prst="wedgeRectCallout">
              <a:avLst>
                <a:gd name="adj1" fmla="val 82436"/>
                <a:gd name="adj2" fmla="val 16604"/>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32" name="TextBox 106"/>
            <p:cNvSpPr txBox="1"/>
            <p:nvPr/>
          </p:nvSpPr>
          <p:spPr>
            <a:xfrm>
              <a:off x="286301" y="2975682"/>
              <a:ext cx="1437064" cy="1372716"/>
            </a:xfrm>
            <a:prstGeom prst="rect">
              <a:avLst/>
            </a:prstGeom>
            <a:noFill/>
          </p:spPr>
          <p:txBody>
            <a:bodyPr wrap="square" lIns="91472" tIns="45736" rIns="91472" bIns="45736" rtlCol="0">
              <a:spAutoFit/>
            </a:bodyPr>
            <a:lstStyle/>
            <a:p>
              <a:pP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相似：</a:t>
              </a:r>
            </a:p>
            <a:p>
              <a:pP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通过技术手段实现三维立体影像的重建</a:t>
              </a:r>
            </a:p>
          </p:txBody>
        </p:sp>
      </p:grpSp>
      <p:grpSp>
        <p:nvGrpSpPr>
          <p:cNvPr id="39" name="组 38"/>
          <p:cNvGrpSpPr/>
          <p:nvPr/>
        </p:nvGrpSpPr>
        <p:grpSpPr>
          <a:xfrm>
            <a:off x="6249079" y="2500449"/>
            <a:ext cx="1664008" cy="2315273"/>
            <a:chOff x="6249079" y="2500449"/>
            <a:chExt cx="1664008" cy="2315273"/>
          </a:xfrm>
        </p:grpSpPr>
        <p:sp>
          <p:nvSpPr>
            <p:cNvPr id="33" name="矩形标注 32"/>
            <p:cNvSpPr/>
            <p:nvPr/>
          </p:nvSpPr>
          <p:spPr>
            <a:xfrm>
              <a:off x="6249079" y="2500449"/>
              <a:ext cx="1664008" cy="2315273"/>
            </a:xfrm>
            <a:prstGeom prst="wedgeRectCallout">
              <a:avLst>
                <a:gd name="adj1" fmla="val 82436"/>
                <a:gd name="adj2" fmla="val 16604"/>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34" name="TextBox 106"/>
            <p:cNvSpPr txBox="1"/>
            <p:nvPr/>
          </p:nvSpPr>
          <p:spPr>
            <a:xfrm>
              <a:off x="6362225" y="2897359"/>
              <a:ext cx="1437064" cy="1052628"/>
            </a:xfrm>
            <a:prstGeom prst="rect">
              <a:avLst/>
            </a:prstGeom>
            <a:noFill/>
          </p:spPr>
          <p:txBody>
            <a:bodyPr wrap="square" lIns="91472" tIns="45736" rIns="91472" bIns="45736" rtlCol="0">
              <a:spAutoFit/>
            </a:bodyPr>
            <a:lstStyle/>
            <a:p>
              <a:pP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相似：</a:t>
              </a:r>
            </a:p>
            <a:p>
              <a:pP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都存在虚拟的成分</a:t>
              </a:r>
            </a:p>
          </p:txBody>
        </p:sp>
      </p:grpSp>
      <p:grpSp>
        <p:nvGrpSpPr>
          <p:cNvPr id="40" name="组 39"/>
          <p:cNvGrpSpPr/>
          <p:nvPr/>
        </p:nvGrpSpPr>
        <p:grpSpPr>
          <a:xfrm>
            <a:off x="10244971" y="2517455"/>
            <a:ext cx="1810912" cy="2376590"/>
            <a:chOff x="10244971" y="2517455"/>
            <a:chExt cx="1810912" cy="2376590"/>
          </a:xfrm>
        </p:grpSpPr>
        <p:sp>
          <p:nvSpPr>
            <p:cNvPr id="35" name="矩形标注 34"/>
            <p:cNvSpPr/>
            <p:nvPr/>
          </p:nvSpPr>
          <p:spPr>
            <a:xfrm>
              <a:off x="10244971" y="2517455"/>
              <a:ext cx="1810912" cy="2376590"/>
            </a:xfrm>
            <a:prstGeom prst="wedgeRectCallout">
              <a:avLst>
                <a:gd name="adj1" fmla="val -78956"/>
                <a:gd name="adj2" fmla="val 13985"/>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36" name="TextBox 106"/>
            <p:cNvSpPr txBox="1"/>
            <p:nvPr/>
          </p:nvSpPr>
          <p:spPr>
            <a:xfrm>
              <a:off x="10431895" y="2975682"/>
              <a:ext cx="1437064" cy="1052628"/>
            </a:xfrm>
            <a:prstGeom prst="rect">
              <a:avLst/>
            </a:prstGeom>
            <a:noFill/>
          </p:spPr>
          <p:txBody>
            <a:bodyPr wrap="square" lIns="91472" tIns="45736" rIns="91472" bIns="45736" rtlCol="0">
              <a:spAutoFit/>
            </a:bodyPr>
            <a:lstStyle/>
            <a:p>
              <a:pP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区别：</a:t>
              </a:r>
            </a:p>
            <a:p>
              <a:pP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虚拟成分的占比</a:t>
              </a:r>
            </a:p>
          </p:txBody>
        </p:sp>
      </p:grpSp>
    </p:spTree>
    <p:extLst>
      <p:ext uri="{BB962C8B-B14F-4D97-AF65-F5344CB8AC3E}">
        <p14:creationId xmlns:p14="http://schemas.microsoft.com/office/powerpoint/2010/main" val="1293420535"/>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ppt_x"/>
                                          </p:val>
                                        </p:tav>
                                        <p:tav tm="100000">
                                          <p:val>
                                            <p:strVal val="#ppt_x"/>
                                          </p:val>
                                        </p:tav>
                                      </p:tavLst>
                                    </p:anim>
                                    <p:anim calcmode="lin" valueType="num">
                                      <p:cBhvr additive="base">
                                        <p:cTn id="2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ppt_x"/>
                                          </p:val>
                                        </p:tav>
                                        <p:tav tm="100000">
                                          <p:val>
                                            <p:strVal val="#ppt_x"/>
                                          </p:val>
                                        </p:tav>
                                      </p:tavLst>
                                    </p:anim>
                                    <p:anim calcmode="lin" valueType="num">
                                      <p:cBhvr additive="base">
                                        <p:cTn id="2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右箭头 1"/>
          <p:cNvSpPr/>
          <p:nvPr/>
        </p:nvSpPr>
        <p:spPr>
          <a:xfrm rot="-1500000">
            <a:off x="3558963" y="2506316"/>
            <a:ext cx="835301" cy="809927"/>
          </a:xfrm>
          <a:prstGeom prst="rightArrow">
            <a:avLst/>
          </a:prstGeom>
          <a:solidFill>
            <a:srgbClr val="005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Rectangle 12"/>
          <p:cNvSpPr>
            <a:spLocks noChangeArrowheads="1"/>
          </p:cNvSpPr>
          <p:nvPr/>
        </p:nvSpPr>
        <p:spPr bwMode="auto">
          <a:xfrm>
            <a:off x="10995484" y="1810927"/>
            <a:ext cx="1200151" cy="2792822"/>
          </a:xfrm>
          <a:prstGeom prst="rect">
            <a:avLst/>
          </a:pr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3" name="Freeform 13"/>
          <p:cNvSpPr/>
          <p:nvPr/>
        </p:nvSpPr>
        <p:spPr bwMode="auto">
          <a:xfrm>
            <a:off x="1" y="1810929"/>
            <a:ext cx="1948749" cy="2792822"/>
          </a:xfrm>
          <a:custGeom>
            <a:avLst/>
            <a:gdLst>
              <a:gd name="T0" fmla="*/ 2055 w 2055"/>
              <a:gd name="T1" fmla="*/ 3548 h 3548"/>
              <a:gd name="T2" fmla="*/ 0 w 2055"/>
              <a:gd name="T3" fmla="*/ 3548 h 3548"/>
              <a:gd name="T4" fmla="*/ 0 w 2055"/>
              <a:gd name="T5" fmla="*/ 0 h 3548"/>
              <a:gd name="T6" fmla="*/ 2055 w 2055"/>
              <a:gd name="T7" fmla="*/ 0 h 3548"/>
              <a:gd name="T8" fmla="*/ 959 w 2055"/>
              <a:gd name="T9" fmla="*/ 1774 h 3548"/>
              <a:gd name="T10" fmla="*/ 2055 w 2055"/>
              <a:gd name="T11" fmla="*/ 3548 h 3548"/>
            </a:gdLst>
            <a:ahLst/>
            <a:cxnLst>
              <a:cxn ang="0">
                <a:pos x="T0" y="T1"/>
              </a:cxn>
              <a:cxn ang="0">
                <a:pos x="T2" y="T3"/>
              </a:cxn>
              <a:cxn ang="0">
                <a:pos x="T4" y="T5"/>
              </a:cxn>
              <a:cxn ang="0">
                <a:pos x="T6" y="T7"/>
              </a:cxn>
              <a:cxn ang="0">
                <a:pos x="T8" y="T9"/>
              </a:cxn>
              <a:cxn ang="0">
                <a:pos x="T10" y="T11"/>
              </a:cxn>
            </a:cxnLst>
            <a:rect l="0" t="0" r="r" b="b"/>
            <a:pathLst>
              <a:path w="2055" h="3548">
                <a:moveTo>
                  <a:pt x="2055" y="3548"/>
                </a:moveTo>
                <a:lnTo>
                  <a:pt x="0" y="3548"/>
                </a:lnTo>
                <a:lnTo>
                  <a:pt x="0" y="0"/>
                </a:lnTo>
                <a:lnTo>
                  <a:pt x="2055" y="0"/>
                </a:lnTo>
                <a:cubicBezTo>
                  <a:pt x="1407" y="317"/>
                  <a:pt x="959" y="992"/>
                  <a:pt x="959" y="1774"/>
                </a:cubicBezTo>
                <a:cubicBezTo>
                  <a:pt x="959" y="2555"/>
                  <a:pt x="1407" y="3231"/>
                  <a:pt x="2055" y="3548"/>
                </a:cubicBezTo>
                <a:close/>
              </a:path>
            </a:pathLst>
          </a:cu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74" name="Freeform 19"/>
          <p:cNvSpPr/>
          <p:nvPr/>
        </p:nvSpPr>
        <p:spPr bwMode="auto">
          <a:xfrm>
            <a:off x="2964437" y="-40679"/>
            <a:ext cx="2346130" cy="6919638"/>
          </a:xfrm>
          <a:custGeom>
            <a:avLst/>
            <a:gdLst>
              <a:gd name="T0" fmla="*/ 0 w 1703"/>
              <a:gd name="T1" fmla="*/ 0 h 9079"/>
              <a:gd name="T2" fmla="*/ 1703 w 1703"/>
              <a:gd name="T3" fmla="*/ 4539 h 9079"/>
              <a:gd name="T4" fmla="*/ 0 w 1703"/>
              <a:gd name="T5" fmla="*/ 9079 h 9079"/>
            </a:gdLst>
            <a:ahLst/>
            <a:cxnLst>
              <a:cxn ang="0">
                <a:pos x="T0" y="T1"/>
              </a:cxn>
              <a:cxn ang="0">
                <a:pos x="T2" y="T3"/>
              </a:cxn>
              <a:cxn ang="0">
                <a:pos x="T4" y="T5"/>
              </a:cxn>
            </a:cxnLst>
            <a:rect l="0" t="0" r="r" b="b"/>
            <a:pathLst>
              <a:path w="1703" h="9079">
                <a:moveTo>
                  <a:pt x="0" y="0"/>
                </a:moveTo>
                <a:cubicBezTo>
                  <a:pt x="1060" y="1213"/>
                  <a:pt x="1703" y="2801"/>
                  <a:pt x="1703" y="4539"/>
                </a:cubicBezTo>
                <a:cubicBezTo>
                  <a:pt x="1703" y="6277"/>
                  <a:pt x="1060" y="7865"/>
                  <a:pt x="0" y="9079"/>
                </a:cubicBezTo>
              </a:path>
            </a:pathLst>
          </a:custGeom>
          <a:noFill/>
          <a:ln w="19050" cap="flat">
            <a:solidFill>
              <a:schemeClr val="accent1"/>
            </a:solidFill>
            <a:prstDash val="sysDash"/>
            <a:miter lim="800000"/>
          </a:ln>
          <a:extLst>
            <a:ext uri="{909E8E84-426E-40DD-AFC4-6F175D3DCCD1}">
              <a14:hiddenFill xmlns:a14="http://schemas.microsoft.com/office/drawing/2010/main">
                <a:solidFill>
                  <a:srgbClr val="FFFFFF"/>
                </a:solidFill>
              </a14:hiddenFill>
            </a:ext>
          </a:extLst>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grpSp>
        <p:nvGrpSpPr>
          <p:cNvPr id="3" name="组合 2"/>
          <p:cNvGrpSpPr/>
          <p:nvPr/>
        </p:nvGrpSpPr>
        <p:grpSpPr>
          <a:xfrm>
            <a:off x="4233733" y="1125243"/>
            <a:ext cx="5684341" cy="729710"/>
            <a:chOff x="3977132" y="808412"/>
            <a:chExt cx="6182758" cy="729541"/>
          </a:xfrm>
          <a:solidFill>
            <a:srgbClr val="005292"/>
          </a:solidFill>
        </p:grpSpPr>
        <p:sp>
          <p:nvSpPr>
            <p:cNvPr id="75" name="椭圆 74"/>
            <p:cNvSpPr>
              <a:spLocks noChangeAspect="1"/>
            </p:cNvSpPr>
            <p:nvPr/>
          </p:nvSpPr>
          <p:spPr bwMode="auto">
            <a:xfrm>
              <a:off x="3977132" y="80841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1" name="圆角矩形 80"/>
            <p:cNvSpPr/>
            <p:nvPr/>
          </p:nvSpPr>
          <p:spPr bwMode="auto">
            <a:xfrm>
              <a:off x="4937646" y="867652"/>
              <a:ext cx="5222244"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7" name="TextBox 86"/>
            <p:cNvSpPr txBox="1"/>
            <p:nvPr/>
          </p:nvSpPr>
          <p:spPr>
            <a:xfrm>
              <a:off x="5365958" y="902124"/>
              <a:ext cx="3434969" cy="540641"/>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揭开</a:t>
              </a:r>
              <a:r>
                <a:rPr lang="en-US" altLang="zh-CN" sz="2800" spc="300" dirty="0">
                  <a:solidFill>
                    <a:schemeClr val="bg1"/>
                  </a:solidFill>
                  <a:latin typeface="微软雅黑" panose="020B0503020204020204" pitchFamily="34" charset="-122"/>
                  <a:ea typeface="微软雅黑" panose="020B0503020204020204" pitchFamily="34" charset="-122"/>
                </a:rPr>
                <a:t>VR</a:t>
              </a:r>
              <a:r>
                <a:rPr lang="zh-CN" altLang="en-US" sz="2800" spc="300" dirty="0">
                  <a:solidFill>
                    <a:schemeClr val="bg1"/>
                  </a:solidFill>
                  <a:latin typeface="微软雅黑" panose="020B0503020204020204" pitchFamily="34" charset="-122"/>
                  <a:ea typeface="微软雅黑" panose="020B0503020204020204" pitchFamily="34" charset="-122"/>
                </a:rPr>
                <a:t>神秘面纱</a:t>
              </a:r>
            </a:p>
          </p:txBody>
        </p:sp>
        <p:sp>
          <p:nvSpPr>
            <p:cNvPr id="93" name="TextBox 92"/>
            <p:cNvSpPr txBox="1"/>
            <p:nvPr/>
          </p:nvSpPr>
          <p:spPr>
            <a:xfrm>
              <a:off x="4126044" y="839961"/>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1</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4927260" y="2412052"/>
            <a:ext cx="5488426" cy="729710"/>
            <a:chOff x="4683558" y="1724102"/>
            <a:chExt cx="5489141" cy="729541"/>
          </a:xfrm>
          <a:solidFill>
            <a:srgbClr val="005292"/>
          </a:solidFill>
        </p:grpSpPr>
        <p:sp>
          <p:nvSpPr>
            <p:cNvPr id="76" name="椭圆 75"/>
            <p:cNvSpPr>
              <a:spLocks noChangeAspect="1"/>
            </p:cNvSpPr>
            <p:nvPr/>
          </p:nvSpPr>
          <p:spPr bwMode="auto">
            <a:xfrm>
              <a:off x="4683558" y="172410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2" name="圆角矩形 81"/>
            <p:cNvSpPr/>
            <p:nvPr/>
          </p:nvSpPr>
          <p:spPr bwMode="auto">
            <a:xfrm>
              <a:off x="5615950" y="1783610"/>
              <a:ext cx="4556749"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8" name="TextBox 87"/>
            <p:cNvSpPr txBox="1"/>
            <p:nvPr/>
          </p:nvSpPr>
          <p:spPr>
            <a:xfrm>
              <a:off x="5830095" y="1821824"/>
              <a:ext cx="4062685" cy="540641"/>
            </a:xfrm>
            <a:prstGeom prst="rect">
              <a:avLst/>
            </a:prstGeom>
            <a:grpFill/>
            <a:ln>
              <a:noFill/>
            </a:ln>
          </p:spPr>
          <p:txBody>
            <a:bodyPr wrap="none" lIns="108816" tIns="54408" rIns="108816" bIns="54408" rtlCol="0">
              <a:spAutoFit/>
            </a:bodyPr>
            <a:lstStyle/>
            <a:p>
              <a:r>
                <a:rPr lang="en-US" altLang="zh-CN" sz="2800" spc="300" dirty="0">
                  <a:solidFill>
                    <a:schemeClr val="bg1"/>
                  </a:solidFill>
                  <a:latin typeface="微软雅黑" panose="020B0503020204020204" pitchFamily="34" charset="-122"/>
                  <a:ea typeface="微软雅黑" panose="020B0503020204020204" pitchFamily="34" charset="-122"/>
                </a:rPr>
                <a:t>VR</a:t>
              </a:r>
              <a:r>
                <a:rPr lang="zh-CN" altLang="en-US" sz="2800" spc="300" dirty="0">
                  <a:solidFill>
                    <a:schemeClr val="bg1"/>
                  </a:solidFill>
                  <a:latin typeface="微软雅黑" panose="020B0503020204020204" pitchFamily="34" charset="-122"/>
                  <a:ea typeface="微软雅黑" panose="020B0503020204020204" pitchFamily="34" charset="-122"/>
                </a:rPr>
                <a:t>与</a:t>
              </a:r>
              <a:r>
                <a:rPr lang="en-US" altLang="zh-CN" sz="2800" spc="300" dirty="0">
                  <a:solidFill>
                    <a:schemeClr val="bg1"/>
                  </a:solidFill>
                  <a:latin typeface="微软雅黑" panose="020B0503020204020204" pitchFamily="34" charset="-122"/>
                  <a:ea typeface="微软雅黑" panose="020B0503020204020204" pitchFamily="34" charset="-122"/>
                </a:rPr>
                <a:t>WEB</a:t>
              </a:r>
              <a:r>
                <a:rPr lang="zh-CN" altLang="en-US" sz="2800" spc="300" dirty="0">
                  <a:solidFill>
                    <a:schemeClr val="bg1"/>
                  </a:solidFill>
                  <a:latin typeface="微软雅黑" panose="020B0503020204020204" pitchFamily="34" charset="-122"/>
                  <a:ea typeface="微软雅黑" panose="020B0503020204020204" pitchFamily="34" charset="-122"/>
                </a:rPr>
                <a:t>的爱恨情仇</a:t>
              </a:r>
            </a:p>
          </p:txBody>
        </p:sp>
        <p:sp>
          <p:nvSpPr>
            <p:cNvPr id="94" name="TextBox 93"/>
            <p:cNvSpPr txBox="1"/>
            <p:nvPr/>
          </p:nvSpPr>
          <p:spPr>
            <a:xfrm>
              <a:off x="4819493" y="1749343"/>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2</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884335" y="3780204"/>
            <a:ext cx="5287042" cy="729710"/>
            <a:chOff x="4884971" y="2604546"/>
            <a:chExt cx="5287730" cy="729541"/>
          </a:xfrm>
          <a:solidFill>
            <a:srgbClr val="005292"/>
          </a:solidFill>
        </p:grpSpPr>
        <p:sp>
          <p:nvSpPr>
            <p:cNvPr id="77" name="椭圆 76"/>
            <p:cNvSpPr>
              <a:spLocks noChangeAspect="1"/>
            </p:cNvSpPr>
            <p:nvPr/>
          </p:nvSpPr>
          <p:spPr bwMode="auto">
            <a:xfrm>
              <a:off x="4884971" y="2604546"/>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3" name="圆角矩形 82"/>
            <p:cNvSpPr/>
            <p:nvPr/>
          </p:nvSpPr>
          <p:spPr bwMode="auto">
            <a:xfrm>
              <a:off x="5859531" y="2671474"/>
              <a:ext cx="4313170"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9" name="TextBox 88"/>
            <p:cNvSpPr txBox="1"/>
            <p:nvPr/>
          </p:nvSpPr>
          <p:spPr>
            <a:xfrm>
              <a:off x="6242233" y="2700635"/>
              <a:ext cx="3798154" cy="540641"/>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全景之</a:t>
              </a:r>
              <a:r>
                <a:rPr lang="en-US" altLang="zh-CN" sz="2800" spc="300" dirty="0">
                  <a:solidFill>
                    <a:schemeClr val="bg1"/>
                  </a:solidFill>
                  <a:latin typeface="微软雅黑" panose="020B0503020204020204" pitchFamily="34" charset="-122"/>
                  <a:ea typeface="微软雅黑" panose="020B0503020204020204" pitchFamily="34" charset="-122"/>
                </a:rPr>
                <a:t>“</a:t>
              </a:r>
              <a:r>
                <a:rPr lang="zh-CN" altLang="en-US" sz="2800" spc="300" dirty="0">
                  <a:solidFill>
                    <a:schemeClr val="bg1"/>
                  </a:solidFill>
                  <a:latin typeface="微软雅黑" panose="020B0503020204020204" pitchFamily="34" charset="-122"/>
                  <a:ea typeface="微软雅黑" panose="020B0503020204020204" pitchFamily="34" charset="-122"/>
                </a:rPr>
                <a:t>为了联盟</a:t>
              </a:r>
              <a:r>
                <a:rPr lang="en-US" altLang="zh-CN" sz="2800" spc="300" dirty="0">
                  <a:solidFill>
                    <a:schemeClr val="bg1"/>
                  </a:solidFill>
                  <a:latin typeface="微软雅黑" panose="020B0503020204020204" pitchFamily="34" charset="-122"/>
                  <a:ea typeface="微软雅黑" panose="020B0503020204020204" pitchFamily="34" charset="-122"/>
                </a:rPr>
                <a:t>”</a:t>
              </a:r>
            </a:p>
          </p:txBody>
        </p:sp>
        <p:sp>
          <p:nvSpPr>
            <p:cNvPr id="95" name="TextBox 94"/>
            <p:cNvSpPr txBox="1"/>
            <p:nvPr/>
          </p:nvSpPr>
          <p:spPr>
            <a:xfrm>
              <a:off x="5012065" y="265420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3</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4367014" y="5004340"/>
            <a:ext cx="5296065" cy="729710"/>
            <a:chOff x="4863136" y="3506582"/>
            <a:chExt cx="5296754" cy="729541"/>
          </a:xfrm>
          <a:solidFill>
            <a:srgbClr val="005292"/>
          </a:solidFill>
        </p:grpSpPr>
        <p:sp>
          <p:nvSpPr>
            <p:cNvPr id="78" name="椭圆 77"/>
            <p:cNvSpPr>
              <a:spLocks noChangeAspect="1"/>
            </p:cNvSpPr>
            <p:nvPr/>
          </p:nvSpPr>
          <p:spPr bwMode="auto">
            <a:xfrm>
              <a:off x="4863136" y="3506582"/>
              <a:ext cx="767867" cy="729541"/>
            </a:xfrm>
            <a:prstGeom prst="ellipse">
              <a:avLst/>
            </a:prstGeom>
            <a:grpFill/>
            <a:ln w="9525"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84" name="圆角矩形 83"/>
            <p:cNvSpPr/>
            <p:nvPr/>
          </p:nvSpPr>
          <p:spPr bwMode="auto">
            <a:xfrm>
              <a:off x="5856700" y="3564990"/>
              <a:ext cx="4303190" cy="608493"/>
            </a:xfrm>
            <a:prstGeom prst="roundRect">
              <a:avLst>
                <a:gd name="adj" fmla="val 50000"/>
              </a:avLst>
            </a:prstGeom>
            <a:grpFill/>
            <a:ln w="19050" cap="flat" cmpd="sng" algn="ctr">
              <a:noFill/>
              <a:prstDash val="solid"/>
              <a:round/>
              <a:headEnd type="none" w="med" len="med"/>
              <a:tailEnd type="none" w="med" len="med"/>
            </a:ln>
            <a:effectLst/>
          </p:spPr>
          <p:txBody>
            <a:bodyPr vert="horz" wrap="square" lIns="108816" tIns="54408" rIns="108816" bIns="54408" numCol="1" rtlCol="0" anchor="t" anchorCtr="0" compatLnSpc="1"/>
            <a:lstStyle/>
            <a:p>
              <a:pPr defTabSz="1087755"/>
              <a:endParaRPr lang="zh-CN" altLang="en-US" dirty="0">
                <a:solidFill>
                  <a:schemeClr val="bg1"/>
                </a:solidFill>
                <a:ea typeface="微软雅黑" panose="020B0503020204020204" pitchFamily="34" charset="-122"/>
              </a:endParaRPr>
            </a:p>
          </p:txBody>
        </p:sp>
        <p:sp>
          <p:nvSpPr>
            <p:cNvPr id="90" name="TextBox 89"/>
            <p:cNvSpPr txBox="1"/>
            <p:nvPr/>
          </p:nvSpPr>
          <p:spPr>
            <a:xfrm>
              <a:off x="6181716" y="3606179"/>
              <a:ext cx="3798154" cy="540641"/>
            </a:xfrm>
            <a:prstGeom prst="rect">
              <a:avLst/>
            </a:prstGeom>
            <a:grpFill/>
            <a:ln>
              <a:noFill/>
            </a:ln>
          </p:spPr>
          <p:txBody>
            <a:bodyPr wrap="none" lIns="108816" tIns="54408" rIns="108816" bIns="54408" rtlCol="0">
              <a:spAutoFit/>
            </a:bodyPr>
            <a:lstStyle/>
            <a:p>
              <a:r>
                <a:rPr lang="zh-CN" altLang="en-US" sz="2800" spc="300" dirty="0">
                  <a:solidFill>
                    <a:schemeClr val="bg1"/>
                  </a:solidFill>
                  <a:latin typeface="微软雅黑" panose="020B0503020204020204" pitchFamily="34" charset="-122"/>
                  <a:ea typeface="微软雅黑" panose="020B0503020204020204" pitchFamily="34" charset="-122"/>
                </a:rPr>
                <a:t>全景之</a:t>
              </a:r>
              <a:r>
                <a:rPr lang="en-US" altLang="zh-CN" sz="2800" spc="300" dirty="0">
                  <a:solidFill>
                    <a:schemeClr val="bg1"/>
                  </a:solidFill>
                  <a:latin typeface="微软雅黑" panose="020B0503020204020204" pitchFamily="34" charset="-122"/>
                  <a:ea typeface="微软雅黑" panose="020B0503020204020204" pitchFamily="34" charset="-122"/>
                </a:rPr>
                <a:t>“</a:t>
              </a:r>
              <a:r>
                <a:rPr lang="zh-CN" altLang="en-US" sz="2800" spc="300" dirty="0">
                  <a:solidFill>
                    <a:schemeClr val="bg1"/>
                  </a:solidFill>
                  <a:latin typeface="微软雅黑" panose="020B0503020204020204" pitchFamily="34" charset="-122"/>
                  <a:ea typeface="微软雅黑" panose="020B0503020204020204" pitchFamily="34" charset="-122"/>
                </a:rPr>
                <a:t>最美地球</a:t>
              </a:r>
              <a:r>
                <a:rPr lang="en-US" altLang="zh-CN" sz="2800" spc="300" dirty="0">
                  <a:solidFill>
                    <a:schemeClr val="bg1"/>
                  </a:solidFill>
                  <a:latin typeface="微软雅黑" panose="020B0503020204020204" pitchFamily="34" charset="-122"/>
                  <a:ea typeface="微软雅黑" panose="020B0503020204020204" pitchFamily="34" charset="-122"/>
                </a:rPr>
                <a:t>”</a:t>
              </a:r>
            </a:p>
          </p:txBody>
        </p:sp>
        <p:sp>
          <p:nvSpPr>
            <p:cNvPr id="96" name="TextBox 95"/>
            <p:cNvSpPr txBox="1"/>
            <p:nvPr/>
          </p:nvSpPr>
          <p:spPr>
            <a:xfrm>
              <a:off x="4989319" y="3538139"/>
              <a:ext cx="505092" cy="663876"/>
            </a:xfrm>
            <a:prstGeom prst="rect">
              <a:avLst/>
            </a:prstGeom>
            <a:noFill/>
            <a:ln>
              <a:noFill/>
            </a:ln>
          </p:spPr>
          <p:txBody>
            <a:bodyPr wrap="none" lIns="108816" tIns="54408" rIns="108816" bIns="54408" rtlCol="0">
              <a:spAutoFit/>
            </a:bodyPr>
            <a:lstStyle/>
            <a:p>
              <a:r>
                <a:rPr lang="en-US" altLang="zh-CN" sz="3600" b="1" dirty="0">
                  <a:solidFill>
                    <a:schemeClr val="bg1"/>
                  </a:solidFill>
                  <a:latin typeface="微软雅黑" panose="020B0503020204020204" pitchFamily="34" charset="-122"/>
                  <a:ea typeface="微软雅黑" panose="020B0503020204020204" pitchFamily="34" charset="-122"/>
                </a:rPr>
                <a:t>4</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sp>
        <p:nvSpPr>
          <p:cNvPr id="99" name="Oval 14"/>
          <p:cNvSpPr>
            <a:spLocks noChangeArrowheads="1"/>
          </p:cNvSpPr>
          <p:nvPr/>
        </p:nvSpPr>
        <p:spPr bwMode="auto">
          <a:xfrm>
            <a:off x="1257417" y="1995501"/>
            <a:ext cx="2471515" cy="2417389"/>
          </a:xfrm>
          <a:prstGeom prst="ellipse">
            <a:avLst/>
          </a:prstGeom>
          <a:solidFill>
            <a:srgbClr val="005292"/>
          </a:solidFill>
          <a:ln>
            <a:noFill/>
          </a:ln>
        </p:spPr>
        <p:txBody>
          <a:bodyPr vert="horz" wrap="square" lIns="108816" tIns="54408" rIns="108816" bIns="54408" numCol="1" anchor="t" anchorCtr="0" compatLnSpc="1"/>
          <a:lstStyle/>
          <a:p>
            <a:endParaRPr lang="zh-CN" altLang="en-US" dirty="0">
              <a:solidFill>
                <a:schemeClr val="bg1"/>
              </a:solidFill>
              <a:ea typeface="微软雅黑" panose="020B0503020204020204" pitchFamily="34" charset="-122"/>
            </a:endParaRPr>
          </a:p>
        </p:txBody>
      </p:sp>
      <p:sp>
        <p:nvSpPr>
          <p:cNvPr id="101" name="TextBox 100"/>
          <p:cNvSpPr txBox="1"/>
          <p:nvPr/>
        </p:nvSpPr>
        <p:spPr>
          <a:xfrm>
            <a:off x="1857150" y="2361185"/>
            <a:ext cx="1218018" cy="1341296"/>
          </a:xfrm>
          <a:prstGeom prst="rect">
            <a:avLst/>
          </a:prstGeom>
          <a:solidFill>
            <a:srgbClr val="005292"/>
          </a:solidFill>
          <a:ln>
            <a:noFill/>
          </a:ln>
        </p:spPr>
        <p:txBody>
          <a:bodyPr wrap="square" lIns="108816" tIns="54408" rIns="108816" bIns="54408"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目</a:t>
            </a:r>
            <a:endParaRPr lang="en-US" altLang="zh-CN" sz="4000" b="1" dirty="0">
              <a:solidFill>
                <a:schemeClr val="bg1"/>
              </a:solidFill>
              <a:latin typeface="微软雅黑" panose="020B0503020204020204" pitchFamily="34" charset="-122"/>
              <a:ea typeface="微软雅黑" panose="020B0503020204020204" pitchFamily="34" charset="-122"/>
            </a:endParaRPr>
          </a:p>
          <a:p>
            <a:pPr algn="dist"/>
            <a:r>
              <a:rPr lang="zh-CN" altLang="en-US" sz="4000" b="1" dirty="0">
                <a:solidFill>
                  <a:schemeClr val="bg1"/>
                </a:solidFill>
                <a:latin typeface="微软雅黑" panose="020B0503020204020204" pitchFamily="34" charset="-122"/>
                <a:ea typeface="微软雅黑" panose="020B0503020204020204" pitchFamily="34" charset="-122"/>
              </a:rPr>
              <a:t>录</a:t>
            </a:r>
          </a:p>
        </p:txBody>
      </p:sp>
      <p:sp>
        <p:nvSpPr>
          <p:cNvPr id="102" name="TextBox 101"/>
          <p:cNvSpPr txBox="1"/>
          <p:nvPr/>
        </p:nvSpPr>
        <p:spPr>
          <a:xfrm>
            <a:off x="1817435" y="3830435"/>
            <a:ext cx="1297447" cy="340790"/>
          </a:xfrm>
          <a:prstGeom prst="rect">
            <a:avLst/>
          </a:prstGeom>
          <a:solidFill>
            <a:srgbClr val="005292"/>
          </a:solidFill>
          <a:ln>
            <a:noFill/>
          </a:ln>
        </p:spPr>
        <p:txBody>
          <a:bodyPr wrap="none" lIns="108816" tIns="54408" rIns="108816" bIns="54408" rtlCol="0">
            <a:spAutoFit/>
          </a:bodyPr>
          <a:lstStyle/>
          <a:p>
            <a:r>
              <a:rPr lang="en-US" altLang="zh-CN" sz="1500" b="1" dirty="0">
                <a:solidFill>
                  <a:schemeClr val="bg1"/>
                </a:solidFill>
                <a:latin typeface="微软雅黑" panose="020B0503020204020204" pitchFamily="34" charset="-122"/>
                <a:ea typeface="微软雅黑" panose="020B0503020204020204" pitchFamily="34" charset="-122"/>
              </a:rPr>
              <a:t>CONTENTS</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56" presetClass="path" presetSubtype="0" accel="50000" decel="50000" fill="hold" grpId="1" nodeType="withEffect">
                                  <p:stCondLst>
                                    <p:cond delay="200"/>
                                  </p:stCondLst>
                                  <p:childTnLst>
                                    <p:animMotion origin="layout" path="M -0.07096 0.05737 L -1.875E-6 1.74416E-6 " pathEditMode="relative" rAng="0" ptsTypes="AA">
                                      <p:cBhvr>
                                        <p:cTn id="9" dur="250" fill="hold"/>
                                        <p:tgtEl>
                                          <p:spTgt spid="2"/>
                                        </p:tgtEl>
                                        <p:attrNameLst>
                                          <p:attrName>ppt_x</p:attrName>
                                          <p:attrName>ppt_y</p:attrName>
                                        </p:attrNameLst>
                                      </p:cBhvr>
                                      <p:rCtr x="3542" y="-28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 name="矩形 64"/>
          <p:cNvSpPr/>
          <p:nvPr/>
        </p:nvSpPr>
        <p:spPr>
          <a:xfrm>
            <a:off x="4152256" y="1269554"/>
            <a:ext cx="3839901" cy="46365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en-US" altLang="zh-CN" dirty="0">
                <a:latin typeface="微软雅黑" panose="020B0503020204020204" pitchFamily="34" charset="-122"/>
                <a:ea typeface="微软雅黑" panose="020B0503020204020204" pitchFamily="34" charset="-122"/>
              </a:rPr>
              <a:t>VR</a:t>
            </a:r>
            <a:r>
              <a:rPr lang="zh-CN" altLang="en-US"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可能在一起吗？</a:t>
            </a:r>
          </a:p>
        </p:txBody>
      </p:sp>
      <p:sp>
        <p:nvSpPr>
          <p:cNvPr id="66" name="文本框 2"/>
          <p:cNvSpPr txBox="1"/>
          <p:nvPr/>
        </p:nvSpPr>
        <p:spPr>
          <a:xfrm>
            <a:off x="1129565" y="170270"/>
            <a:ext cx="4049504" cy="523220"/>
          </a:xfrm>
          <a:prstGeom prst="rect">
            <a:avLst/>
          </a:prstGeom>
          <a:noFill/>
        </p:spPr>
        <p:txBody>
          <a:bodyPr wrap="square" rtlCol="0">
            <a:spAutoFit/>
          </a:bodyPr>
          <a:lstStyle/>
          <a:p>
            <a:pPr lvl="0" algn="ctr"/>
            <a:r>
              <a:rPr lang="en-US" altLang="zh-CN" sz="2800" b="1" dirty="0">
                <a:solidFill>
                  <a:srgbClr val="005DA2"/>
                </a:solidFill>
                <a:latin typeface="微软雅黑" panose="020B0503020204020204" pitchFamily="34" charset="-122"/>
                <a:ea typeface="微软雅黑" panose="020B0503020204020204" pitchFamily="34" charset="-122"/>
              </a:rPr>
              <a:t>VR</a:t>
            </a:r>
            <a:r>
              <a:rPr lang="zh-CN" altLang="en-US" sz="2800" b="1" dirty="0">
                <a:solidFill>
                  <a:srgbClr val="005DA2"/>
                </a:solidFill>
                <a:latin typeface="微软雅黑" panose="020B0503020204020204" pitchFamily="34" charset="-122"/>
                <a:ea typeface="微软雅黑" panose="020B0503020204020204" pitchFamily="34" charset="-122"/>
              </a:rPr>
              <a:t>与</a:t>
            </a:r>
            <a:r>
              <a:rPr lang="en-US" altLang="zh-CN" sz="2800" b="1" dirty="0">
                <a:solidFill>
                  <a:srgbClr val="005DA2"/>
                </a:solidFill>
                <a:latin typeface="微软雅黑" panose="020B0503020204020204" pitchFamily="34" charset="-122"/>
                <a:ea typeface="微软雅黑" panose="020B0503020204020204" pitchFamily="34" charset="-122"/>
              </a:rPr>
              <a:t>WEB</a:t>
            </a:r>
            <a:r>
              <a:rPr lang="zh-CN" altLang="en-US" sz="2800" b="1" dirty="0">
                <a:solidFill>
                  <a:srgbClr val="005DA2"/>
                </a:solidFill>
                <a:latin typeface="微软雅黑" panose="020B0503020204020204" pitchFamily="34" charset="-122"/>
                <a:ea typeface="微软雅黑" panose="020B0503020204020204" pitchFamily="34" charset="-122"/>
              </a:rPr>
              <a:t>的爱恨情仇</a:t>
            </a:r>
          </a:p>
        </p:txBody>
      </p:sp>
      <p:sp>
        <p:nvSpPr>
          <p:cNvPr id="67" name="五边形 66"/>
          <p:cNvSpPr/>
          <p:nvPr/>
        </p:nvSpPr>
        <p:spPr>
          <a:xfrm>
            <a:off x="5086740" y="251916"/>
            <a:ext cx="1740748" cy="369566"/>
          </a:xfrm>
          <a:prstGeom prst="homePlate">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0" y="242278"/>
            <a:ext cx="766614"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sp>
        <p:nvSpPr>
          <p:cNvPr id="69" name="矩形 68"/>
          <p:cNvSpPr/>
          <p:nvPr/>
        </p:nvSpPr>
        <p:spPr>
          <a:xfrm>
            <a:off x="870665" y="251916"/>
            <a:ext cx="268989" cy="369566"/>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69900"/>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790" y="2034160"/>
            <a:ext cx="6350000" cy="4572000"/>
          </a:xfrm>
          <a:prstGeom prst="rect">
            <a:avLst/>
          </a:prstGeom>
        </p:spPr>
      </p:pic>
      <p:grpSp>
        <p:nvGrpSpPr>
          <p:cNvPr id="72" name="Group 19"/>
          <p:cNvGrpSpPr/>
          <p:nvPr/>
        </p:nvGrpSpPr>
        <p:grpSpPr bwMode="auto">
          <a:xfrm>
            <a:off x="8716336" y="2437934"/>
            <a:ext cx="3312368" cy="3310277"/>
            <a:chOff x="802" y="845"/>
            <a:chExt cx="827" cy="826"/>
          </a:xfrm>
        </p:grpSpPr>
        <p:sp>
          <p:nvSpPr>
            <p:cNvPr id="73" name="Oval 20"/>
            <p:cNvSpPr>
              <a:spLocks noChangeArrowheads="1"/>
            </p:cNvSpPr>
            <p:nvPr/>
          </p:nvSpPr>
          <p:spPr bwMode="ltGray">
            <a:xfrm>
              <a:off x="802" y="845"/>
              <a:ext cx="827" cy="826"/>
            </a:xfrm>
            <a:prstGeom prst="ellipse">
              <a:avLst/>
            </a:prstGeom>
            <a:solidFill>
              <a:srgbClr val="F8F8F8"/>
            </a:solidFill>
            <a:ln w="38100">
              <a:solidFill>
                <a:srgbClr val="005DA2"/>
              </a:solidFill>
              <a:round/>
            </a:ln>
          </p:spPr>
          <p:txBody>
            <a:bodyPr wrap="none" anchor="ctr"/>
            <a:lstStyle/>
            <a:p>
              <a:endParaRPr lang="zh-CN" altLang="en-US">
                <a:latin typeface="Calibri" pitchFamily="34" charset="0"/>
                <a:cs typeface="Arial" panose="020B0604020202090204" pitchFamily="34" charset="0"/>
              </a:endParaRPr>
            </a:p>
          </p:txBody>
        </p:sp>
        <p:sp>
          <p:nvSpPr>
            <p:cNvPr id="74" name="Oval 21"/>
            <p:cNvSpPr>
              <a:spLocks noChangeArrowheads="1"/>
            </p:cNvSpPr>
            <p:nvPr/>
          </p:nvSpPr>
          <p:spPr bwMode="ltGray">
            <a:xfrm>
              <a:off x="836" y="879"/>
              <a:ext cx="758" cy="758"/>
            </a:xfrm>
            <a:prstGeom prst="ellipse">
              <a:avLst/>
            </a:prstGeom>
            <a:noFill/>
            <a:ln w="38100">
              <a:solidFill>
                <a:srgbClr val="005DA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panose="020B0604020202090204" pitchFamily="34" charset="0"/>
              </a:endParaRPr>
            </a:p>
          </p:txBody>
        </p:sp>
        <p:sp>
          <p:nvSpPr>
            <p:cNvPr id="75" name="Oval 22"/>
            <p:cNvSpPr>
              <a:spLocks noChangeArrowheads="1"/>
            </p:cNvSpPr>
            <p:nvPr/>
          </p:nvSpPr>
          <p:spPr bwMode="ltGray">
            <a:xfrm>
              <a:off x="870" y="915"/>
              <a:ext cx="690" cy="690"/>
            </a:xfrm>
            <a:prstGeom prst="ellipse">
              <a:avLst/>
            </a:prstGeom>
            <a:noFill/>
            <a:ln w="38100">
              <a:solidFill>
                <a:srgbClr val="005DA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cs typeface="Arial" panose="020B0604020202090204" pitchFamily="34" charset="0"/>
              </a:endParaRPr>
            </a:p>
          </p:txBody>
        </p:sp>
      </p:grpSp>
      <p:sp>
        <p:nvSpPr>
          <p:cNvPr id="4" name="矩形 3"/>
          <p:cNvSpPr/>
          <p:nvPr/>
        </p:nvSpPr>
        <p:spPr>
          <a:xfrm>
            <a:off x="9408554" y="3419563"/>
            <a:ext cx="1923925" cy="1569660"/>
          </a:xfrm>
          <a:prstGeom prst="rect">
            <a:avLst/>
          </a:prstGeom>
        </p:spPr>
        <p:txBody>
          <a:bodyPr wrap="none">
            <a:spAutoFit/>
          </a:bodyPr>
          <a:lstStyle/>
          <a:p>
            <a:r>
              <a:rPr kumimoji="1" lang="en-US" altLang="zh-CN" sz="9600" b="1" dirty="0">
                <a:latin typeface="Microsoft YaHei" charset="0"/>
                <a:ea typeface="Microsoft YaHei" charset="0"/>
                <a:cs typeface="Microsoft YaHei" charset="0"/>
              </a:rPr>
              <a:t>VR</a:t>
            </a:r>
            <a:endParaRPr kumimoji="1" lang="zh-CN" altLang="en-US" sz="9600" b="1" dirty="0">
              <a:latin typeface="Microsoft YaHei" charset="0"/>
              <a:ea typeface="Microsoft YaHei" charset="0"/>
              <a:cs typeface="Microsoft YaHei" charset="0"/>
            </a:endParaRPr>
          </a:p>
        </p:txBody>
      </p:sp>
      <p:grpSp>
        <p:nvGrpSpPr>
          <p:cNvPr id="79" name="组合 118"/>
          <p:cNvGrpSpPr/>
          <p:nvPr/>
        </p:nvGrpSpPr>
        <p:grpSpPr>
          <a:xfrm>
            <a:off x="6255387" y="4093073"/>
            <a:ext cx="2360099" cy="438144"/>
            <a:chOff x="534438" y="3368953"/>
            <a:chExt cx="10944224" cy="438144"/>
          </a:xfrm>
          <a:solidFill>
            <a:schemeClr val="bg1">
              <a:lumMod val="65000"/>
            </a:schemeClr>
          </a:solidFill>
        </p:grpSpPr>
        <p:sp>
          <p:nvSpPr>
            <p:cNvPr id="80" name="矩形 79"/>
            <p:cNvSpPr/>
            <p:nvPr/>
          </p:nvSpPr>
          <p:spPr>
            <a:xfrm>
              <a:off x="11049789" y="3503489"/>
              <a:ext cx="5039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81" name="组合 120"/>
            <p:cNvGrpSpPr/>
            <p:nvPr/>
          </p:nvGrpSpPr>
          <p:grpSpPr>
            <a:xfrm>
              <a:off x="534438" y="3368953"/>
              <a:ext cx="10944224" cy="438144"/>
              <a:chOff x="623889" y="3209929"/>
              <a:chExt cx="10944224" cy="438144"/>
            </a:xfrm>
            <a:grpFill/>
          </p:grpSpPr>
          <p:sp>
            <p:nvSpPr>
              <p:cNvPr id="82" name="矩形 81"/>
              <p:cNvSpPr/>
              <p:nvPr/>
            </p:nvSpPr>
            <p:spPr>
              <a:xfrm>
                <a:off x="623889" y="3344465"/>
                <a:ext cx="5039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3" name="矩形 82"/>
              <p:cNvSpPr/>
              <p:nvPr/>
            </p:nvSpPr>
            <p:spPr>
              <a:xfrm>
                <a:off x="717047" y="3344465"/>
                <a:ext cx="107093"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4" name="矩形 83"/>
              <p:cNvSpPr/>
              <p:nvPr/>
            </p:nvSpPr>
            <p:spPr>
              <a:xfrm>
                <a:off x="866901" y="3344465"/>
                <a:ext cx="19843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5" name="矩形 84"/>
              <p:cNvSpPr/>
              <p:nvPr/>
            </p:nvSpPr>
            <p:spPr>
              <a:xfrm>
                <a:off x="1108099" y="3344465"/>
                <a:ext cx="9613876"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6" name="矩形 85"/>
              <p:cNvSpPr/>
              <p:nvPr/>
            </p:nvSpPr>
            <p:spPr>
              <a:xfrm>
                <a:off x="10994902" y="3344465"/>
                <a:ext cx="107093"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7" name="矩形 86"/>
              <p:cNvSpPr/>
              <p:nvPr/>
            </p:nvSpPr>
            <p:spPr>
              <a:xfrm>
                <a:off x="10759220" y="3344465"/>
                <a:ext cx="19843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8" name="等腰三角形 127"/>
              <p:cNvSpPr/>
              <p:nvPr/>
            </p:nvSpPr>
            <p:spPr>
              <a:xfrm rot="5400000">
                <a:off x="11159803" y="3239763"/>
                <a:ext cx="438144" cy="37847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1179</TotalTime>
  <Words>1445</Words>
  <Application>Microsoft Macintosh PowerPoint</Application>
  <PresentationFormat>自定义</PresentationFormat>
  <Paragraphs>230</Paragraphs>
  <Slides>26</Slides>
  <Notes>26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-apple-system</vt:lpstr>
      <vt:lpstr>微软雅黑</vt:lpstr>
      <vt:lpstr>微软雅黑</vt:lpstr>
      <vt:lpstr>PingFang SC</vt:lpstr>
      <vt:lpstr>Arial</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www.51pptmoban.com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www.51pptmoban.com</dc:title>
  <dc:creator>sunny</dc:creator>
  <cp:keywords>51PPT模板网</cp:keywords>
  <dc:description>www.51pptmoban.com</dc:description>
  <cp:lastModifiedBy>Microsoft Office User</cp:lastModifiedBy>
  <cp:revision>171</cp:revision>
  <dcterms:created xsi:type="dcterms:W3CDTF">2019-09-09T13:13:26Z</dcterms:created>
  <dcterms:modified xsi:type="dcterms:W3CDTF">2019-09-11T19:11:25Z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2052-1.4.0.1935</vt:lpwstr>
  </property>
</Properties>
</file>